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heme/theme4.xml" ContentType="application/vnd.openxmlformats-officedocument.theme+xml"/>
  <Override PartName="/ppt/tags/tag187.xml" ContentType="application/vnd.openxmlformats-officedocument.presentationml.tags+xml"/>
  <Override PartName="/ppt/notesSlides/notesSlide1.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notesSlides/notesSlide2.xml" ContentType="application/vnd.openxmlformats-officedocument.presentationml.notesSlide+xml"/>
  <Override PartName="/ppt/tags/tag190.xml" ContentType="application/vnd.openxmlformats-officedocument.presentationml.tags+xml"/>
  <Override PartName="/ppt/tags/tag191.xml" ContentType="application/vnd.openxmlformats-officedocument.presentationml.tags+xml"/>
  <Override PartName="/ppt/notesSlides/notesSlide3.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94.xml" ContentType="application/vnd.openxmlformats-officedocument.presentationml.tags+xml"/>
  <Override PartName="/ppt/tags/tag195.xml" ContentType="application/vnd.openxmlformats-officedocument.presentationml.tags+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theme/themeOverride2.xml" ContentType="application/vnd.openxmlformats-officedocument.themeOverride+xml"/>
  <Override PartName="/ppt/tags/tag196.xml" ContentType="application/vnd.openxmlformats-officedocument.presentationml.tags+xml"/>
  <Override PartName="/ppt/tags/tag197.xml" ContentType="application/vnd.openxmlformats-officedocument.presentationml.tags+xml"/>
  <Override PartName="/ppt/notesSlides/notesSlide6.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tags/tag198.xml" ContentType="application/vnd.openxmlformats-officedocument.presentationml.tags+xml"/>
  <Override PartName="/ppt/tags/tag199.xml" ContentType="application/vnd.openxmlformats-officedocument.presentationml.tags+xml"/>
  <Override PartName="/ppt/notesSlides/notesSlide7.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notesSlides/notesSlide8.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notesSlides/notesSlide9.xml" ContentType="application/vnd.openxmlformats-officedocument.presentationml.notesSlide+xml"/>
  <Override PartName="/ppt/tags/tag204.xml" ContentType="application/vnd.openxmlformats-officedocument.presentationml.tags+xml"/>
  <Override PartName="/ppt/tags/tag205.xml" ContentType="application/vnd.openxmlformats-officedocument.presentationml.tags+xml"/>
  <Override PartName="/ppt/notesSlides/notesSlide10.xml" ContentType="application/vnd.openxmlformats-officedocument.presentationml.notesSlide+xml"/>
  <Override PartName="/ppt/tags/tag206.xml" ContentType="application/vnd.openxmlformats-officedocument.presentationml.tags+xml"/>
  <Override PartName="/ppt/tags/tag207.xml" ContentType="application/vnd.openxmlformats-officedocument.presentationml.tags+xml"/>
  <Override PartName="/ppt/notesSlides/notesSlide11.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notesSlides/notesSlide12.xml" ContentType="application/vnd.openxmlformats-officedocument.presentationml.notesSlide+xml"/>
  <Override PartName="/ppt/tags/tag210.xml" ContentType="application/vnd.openxmlformats-officedocument.presentationml.tags+xml"/>
  <Override PartName="/ppt/tags/tag211.xml" ContentType="application/vnd.openxmlformats-officedocument.presentationml.tags+xml"/>
  <Override PartName="/ppt/notesSlides/notesSlide13.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notesSlides/notesSlide14.xml" ContentType="application/vnd.openxmlformats-officedocument.presentationml.notesSlide+xml"/>
  <Override PartName="/ppt/tags/tag214.xml" ContentType="application/vnd.openxmlformats-officedocument.presentationml.tags+xml"/>
  <Override PartName="/ppt/tags/tag215.xml" ContentType="application/vnd.openxmlformats-officedocument.presentationml.tags+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16.xml" ContentType="application/vnd.openxmlformats-officedocument.presentationml.tags+xml"/>
  <Override PartName="/ppt/tags/tag217.xml" ContentType="application/vnd.openxmlformats-officedocument.presentationml.tags+xml"/>
  <Override PartName="/ppt/notesSlides/notesSlide16.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notesSlides/notesSlide17.xml" ContentType="application/vnd.openxmlformats-officedocument.presentationml.notesSlide+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notesSlides/notesSlide18.xml" ContentType="application/vnd.openxmlformats-officedocument.presentationml.notesSlide+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notesSlides/notesSlide19.xml" ContentType="application/vnd.openxmlformats-officedocument.presentationml.notesSlide+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97" r:id="rId3"/>
  </p:sldMasterIdLst>
  <p:notesMasterIdLst>
    <p:notesMasterId r:id="rId27"/>
  </p:notesMasterIdLst>
  <p:sldIdLst>
    <p:sldId id="257" r:id="rId4"/>
    <p:sldId id="9649" r:id="rId5"/>
    <p:sldId id="9651" r:id="rId6"/>
    <p:sldId id="9645" r:id="rId7"/>
    <p:sldId id="9646" r:id="rId8"/>
    <p:sldId id="9643" r:id="rId9"/>
    <p:sldId id="9650" r:id="rId10"/>
    <p:sldId id="293" r:id="rId11"/>
    <p:sldId id="292" r:id="rId12"/>
    <p:sldId id="9631" r:id="rId13"/>
    <p:sldId id="9628" r:id="rId14"/>
    <p:sldId id="9632" r:id="rId15"/>
    <p:sldId id="9633" r:id="rId16"/>
    <p:sldId id="9648" r:id="rId17"/>
    <p:sldId id="9634" r:id="rId18"/>
    <p:sldId id="9635" r:id="rId19"/>
    <p:sldId id="9652" r:id="rId20"/>
    <p:sldId id="9639" r:id="rId21"/>
    <p:sldId id="9644" r:id="rId22"/>
    <p:sldId id="289" r:id="rId23"/>
    <p:sldId id="9653" r:id="rId24"/>
    <p:sldId id="9572" r:id="rId25"/>
    <p:sldId id="25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69C4"/>
    <a:srgbClr val="012E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1"/>
    <p:restoredTop sz="86182"/>
  </p:normalViewPr>
  <p:slideViewPr>
    <p:cSldViewPr snapToGrid="0" snapToObjects="1">
      <p:cViewPr varScale="1">
        <p:scale>
          <a:sx n="80" d="100"/>
          <a:sy n="80" d="100"/>
        </p:scale>
        <p:origin x="559"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25253;&#21578;\&#20449;&#36890;&#38498;2021\&#20851;&#20110;&#36793;&#32536;&#35745;&#31639;&#12289;&#23433;&#20840;&#12289;&#23481;&#22120;&#12289;&#24494;&#26381;&#21153;&#21450;&#20113;&#32593;&#30456;&#20851;&#20869;&#23481;&#32479;&#35745;&#25968;&#25454;&#65288;&#21021;&#29256;&#65289;.xlsx" TargetMode="External"/></Relationships>
</file>

<file path=ppt/charts/_rels/chart3.xml.rels><?xml version="1.0" encoding="UTF-8" standalone="yes"?>
<Relationships xmlns="http://schemas.openxmlformats.org/package/2006/relationships"><Relationship Id="rId2" Type="http://schemas.openxmlformats.org/officeDocument/2006/relationships/oleObject" Target="file:///C:\Users\&#25253;&#21578;\&#20449;&#36890;&#38498;2021\&#20844;&#26377;&#20113;\&#20844;&#26377;&#20113;&#38382;&#21367;&#25968;&#25454;.xlsx" TargetMode="External"/><Relationship Id="rId1" Type="http://schemas.openxmlformats.org/officeDocument/2006/relationships/themeOverride" Target="../theme/themeOverride2.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dirty="0"/>
              <a:t>2019-2021</a:t>
            </a:r>
            <a:r>
              <a:rPr lang="zh-CN" altLang="en-US" baseline="0" dirty="0"/>
              <a:t> </a:t>
            </a:r>
            <a:r>
              <a:rPr lang="en-US" altLang="zh-CN" dirty="0"/>
              <a:t>Web</a:t>
            </a:r>
            <a:r>
              <a:rPr lang="zh-CN" altLang="en-US" dirty="0"/>
              <a:t>应用漏洞比例</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'[Chart in Microsoft PowerPoint]Sheet1'!$E$12:$E$14</c:f>
              <c:numCache>
                <c:formatCode>General</c:formatCode>
                <c:ptCount val="3"/>
                <c:pt idx="0">
                  <c:v>2019</c:v>
                </c:pt>
                <c:pt idx="1">
                  <c:v>2020</c:v>
                </c:pt>
                <c:pt idx="2">
                  <c:v>2021</c:v>
                </c:pt>
              </c:numCache>
            </c:numRef>
          </c:cat>
          <c:val>
            <c:numRef>
              <c:f>'[Chart in Microsoft PowerPoint]Sheet1'!$F$12:$F$14</c:f>
              <c:numCache>
                <c:formatCode>0.00%</c:formatCode>
                <c:ptCount val="3"/>
                <c:pt idx="0">
                  <c:v>0.249</c:v>
                </c:pt>
                <c:pt idx="1">
                  <c:v>0.26500000000000001</c:v>
                </c:pt>
                <c:pt idx="2">
                  <c:v>0.29599999999999999</c:v>
                </c:pt>
              </c:numCache>
            </c:numRef>
          </c:val>
          <c:extLst>
            <c:ext xmlns:c16="http://schemas.microsoft.com/office/drawing/2014/chart" uri="{C3380CC4-5D6E-409C-BE32-E72D297353CC}">
              <c16:uniqueId val="{00000000-CD42-1048-8513-8AEFAD55042C}"/>
            </c:ext>
          </c:extLst>
        </c:ser>
        <c:dLbls>
          <c:showLegendKey val="0"/>
          <c:showVal val="0"/>
          <c:showCatName val="0"/>
          <c:showSerName val="0"/>
          <c:showPercent val="0"/>
          <c:showBubbleSize val="0"/>
        </c:dLbls>
        <c:gapWidth val="219"/>
        <c:overlap val="-27"/>
        <c:axId val="506251984"/>
        <c:axId val="380004320"/>
      </c:barChart>
      <c:catAx>
        <c:axId val="50625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80004320"/>
        <c:crosses val="autoZero"/>
        <c:auto val="1"/>
        <c:lblAlgn val="ctr"/>
        <c:lblOffset val="100"/>
        <c:noMultiLvlLbl val="0"/>
      </c:catAx>
      <c:valAx>
        <c:axId val="38000432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062519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4020628908749999"/>
          <c:y val="5.0620099014153701E-2"/>
          <c:w val="0.85288037760609803"/>
          <c:h val="0.74322335703174203"/>
        </c:manualLayout>
      </c:layout>
      <c:barChart>
        <c:barDir val="bar"/>
        <c:grouping val="percentStacked"/>
        <c:varyColors val="0"/>
        <c:ser>
          <c:idx val="0"/>
          <c:order val="0"/>
          <c:tx>
            <c:strRef>
              <c:f>Sheet1!$A$36</c:f>
              <c:strCache>
                <c:ptCount val="1"/>
                <c:pt idx="0">
                  <c:v>5%以下</c:v>
                </c:pt>
              </c:strCache>
            </c:strRef>
          </c:tx>
          <c:spPr>
            <a:solidFill>
              <a:schemeClr val="accent1">
                <a:shade val="58000"/>
              </a:schemeClr>
            </a:solidFill>
            <a:ln>
              <a:noFill/>
            </a:ln>
            <a:effectLst/>
          </c:spPr>
          <c:invertIfNegative val="0"/>
          <c:dLbls>
            <c:spPr>
              <a:noFill/>
              <a:ln>
                <a:noFill/>
              </a:ln>
              <a:effectLst/>
            </c:spPr>
            <c:txPr>
              <a:bodyPr rot="0" spcFirstLastPara="1" vertOverflow="ellipsis" vert="horz" wrap="square" anchor="ctr" anchorCtr="1"/>
              <a:lstStyle/>
              <a:p>
                <a:pPr>
                  <a:defRPr lang="zh-CN" sz="9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lumMod val="35000"/>
                          <a:lumOff val="65000"/>
                        </a:schemeClr>
                      </a:solidFill>
                      <a:prstDash val="solid"/>
                      <a:round/>
                    </a:ln>
                    <a:effectLst/>
                  </c:spPr>
                </c15:leaderLines>
              </c:ext>
            </c:extLst>
          </c:dLbls>
          <c:cat>
            <c:strRef>
              <c:f>Sheet1!$B$35:$C$35</c:f>
              <c:strCache>
                <c:ptCount val="2"/>
                <c:pt idx="0">
                  <c:v>2020年</c:v>
                </c:pt>
                <c:pt idx="1">
                  <c:v>2019年</c:v>
                </c:pt>
              </c:strCache>
            </c:strRef>
          </c:cat>
          <c:val>
            <c:numRef>
              <c:f>Sheet1!$B$36:$C$36</c:f>
              <c:numCache>
                <c:formatCode>0.0%</c:formatCode>
                <c:ptCount val="2"/>
                <c:pt idx="0">
                  <c:v>0.106</c:v>
                </c:pt>
                <c:pt idx="1">
                  <c:v>0.127</c:v>
                </c:pt>
              </c:numCache>
            </c:numRef>
          </c:val>
          <c:extLst>
            <c:ext xmlns:c16="http://schemas.microsoft.com/office/drawing/2014/chart" uri="{C3380CC4-5D6E-409C-BE32-E72D297353CC}">
              <c16:uniqueId val="{00000000-7D2E-024B-854A-45C56E320D19}"/>
            </c:ext>
          </c:extLst>
        </c:ser>
        <c:ser>
          <c:idx val="1"/>
          <c:order val="1"/>
          <c:tx>
            <c:strRef>
              <c:f>Sheet1!$A$37</c:f>
              <c:strCache>
                <c:ptCount val="1"/>
                <c:pt idx="0">
                  <c:v>5%-10%</c:v>
                </c:pt>
              </c:strCache>
            </c:strRef>
          </c:tx>
          <c:spPr>
            <a:solidFill>
              <a:schemeClr val="accent1">
                <a:shade val="86000"/>
              </a:schemeClr>
            </a:solidFill>
            <a:ln>
              <a:noFill/>
            </a:ln>
            <a:effectLst/>
          </c:spPr>
          <c:invertIfNegative val="0"/>
          <c:dLbls>
            <c:spPr>
              <a:noFill/>
              <a:ln>
                <a:noFill/>
              </a:ln>
              <a:effectLst/>
            </c:spPr>
            <c:txPr>
              <a:bodyPr rot="0" spcFirstLastPara="1" vertOverflow="ellipsis" vert="horz" wrap="square" anchor="ctr" anchorCtr="1"/>
              <a:lstStyle/>
              <a:p>
                <a:pPr>
                  <a:defRPr lang="zh-CN" sz="9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lumMod val="35000"/>
                          <a:lumOff val="65000"/>
                        </a:schemeClr>
                      </a:solidFill>
                      <a:prstDash val="solid"/>
                      <a:round/>
                    </a:ln>
                    <a:effectLst/>
                  </c:spPr>
                </c15:leaderLines>
              </c:ext>
            </c:extLst>
          </c:dLbls>
          <c:cat>
            <c:strRef>
              <c:f>Sheet1!$B$35:$C$35</c:f>
              <c:strCache>
                <c:ptCount val="2"/>
                <c:pt idx="0">
                  <c:v>2020年</c:v>
                </c:pt>
                <c:pt idx="1">
                  <c:v>2019年</c:v>
                </c:pt>
              </c:strCache>
            </c:strRef>
          </c:cat>
          <c:val>
            <c:numRef>
              <c:f>Sheet1!$B$37:$C$37</c:f>
              <c:numCache>
                <c:formatCode>0.0%</c:formatCode>
                <c:ptCount val="2"/>
                <c:pt idx="0">
                  <c:v>0.41899999999999998</c:v>
                </c:pt>
                <c:pt idx="1">
                  <c:v>0.443</c:v>
                </c:pt>
              </c:numCache>
            </c:numRef>
          </c:val>
          <c:extLst>
            <c:ext xmlns:c16="http://schemas.microsoft.com/office/drawing/2014/chart" uri="{C3380CC4-5D6E-409C-BE32-E72D297353CC}">
              <c16:uniqueId val="{00000001-7D2E-024B-854A-45C56E320D19}"/>
            </c:ext>
          </c:extLst>
        </c:ser>
        <c:ser>
          <c:idx val="2"/>
          <c:order val="2"/>
          <c:tx>
            <c:strRef>
              <c:f>Sheet1!$A$38</c:f>
              <c:strCache>
                <c:ptCount val="1"/>
                <c:pt idx="0">
                  <c:v>10%-20%</c:v>
                </c:pt>
              </c:strCache>
            </c:strRef>
          </c:tx>
          <c:spPr>
            <a:solidFill>
              <a:schemeClr val="accent1">
                <a:tint val="8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Sheet1!$B$35:$C$35</c:f>
              <c:strCache>
                <c:ptCount val="2"/>
                <c:pt idx="0">
                  <c:v>2020年</c:v>
                </c:pt>
                <c:pt idx="1">
                  <c:v>2019年</c:v>
                </c:pt>
              </c:strCache>
            </c:strRef>
          </c:cat>
          <c:val>
            <c:numRef>
              <c:f>Sheet1!$B$38:$C$38</c:f>
              <c:numCache>
                <c:formatCode>0.0%</c:formatCode>
                <c:ptCount val="2"/>
                <c:pt idx="0">
                  <c:v>0.36199999999999999</c:v>
                </c:pt>
                <c:pt idx="1">
                  <c:v>0.35399999999999998</c:v>
                </c:pt>
              </c:numCache>
            </c:numRef>
          </c:val>
          <c:extLst>
            <c:ext xmlns:c16="http://schemas.microsoft.com/office/drawing/2014/chart" uri="{C3380CC4-5D6E-409C-BE32-E72D297353CC}">
              <c16:uniqueId val="{00000002-7D2E-024B-854A-45C56E320D19}"/>
            </c:ext>
          </c:extLst>
        </c:ser>
        <c:ser>
          <c:idx val="3"/>
          <c:order val="3"/>
          <c:tx>
            <c:strRef>
              <c:f>Sheet1!$A$39</c:f>
              <c:strCache>
                <c:ptCount val="1"/>
                <c:pt idx="0">
                  <c:v>20%以上</c:v>
                </c:pt>
              </c:strCache>
            </c:strRef>
          </c:tx>
          <c:spPr>
            <a:solidFill>
              <a:schemeClr val="accent1">
                <a:tint val="58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Sheet1!$B$35:$C$35</c:f>
              <c:strCache>
                <c:ptCount val="2"/>
                <c:pt idx="0">
                  <c:v>2020年</c:v>
                </c:pt>
                <c:pt idx="1">
                  <c:v>2019年</c:v>
                </c:pt>
              </c:strCache>
            </c:strRef>
          </c:cat>
          <c:val>
            <c:numRef>
              <c:f>Sheet1!$B$39:$C$39</c:f>
              <c:numCache>
                <c:formatCode>0.0%</c:formatCode>
                <c:ptCount val="2"/>
                <c:pt idx="0">
                  <c:v>0.113</c:v>
                </c:pt>
                <c:pt idx="1">
                  <c:v>7.5999999999999998E-2</c:v>
                </c:pt>
              </c:numCache>
            </c:numRef>
          </c:val>
          <c:extLst>
            <c:ext xmlns:c16="http://schemas.microsoft.com/office/drawing/2014/chart" uri="{C3380CC4-5D6E-409C-BE32-E72D297353CC}">
              <c16:uniqueId val="{00000003-7D2E-024B-854A-45C56E320D19}"/>
            </c:ext>
          </c:extLst>
        </c:ser>
        <c:dLbls>
          <c:showLegendKey val="0"/>
          <c:showVal val="0"/>
          <c:showCatName val="0"/>
          <c:showSerName val="0"/>
          <c:showPercent val="0"/>
          <c:showBubbleSize val="0"/>
        </c:dLbls>
        <c:gapWidth val="160"/>
        <c:overlap val="100"/>
        <c:axId val="-54549632"/>
        <c:axId val="182373088"/>
      </c:barChart>
      <c:catAx>
        <c:axId val="-54549632"/>
        <c:scaling>
          <c:orientation val="maxMin"/>
        </c:scaling>
        <c:delete val="0"/>
        <c:axPos val="l"/>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solidFill>
                <a:latin typeface="+mn-lt"/>
                <a:ea typeface="+mn-ea"/>
                <a:cs typeface="+mn-cs"/>
              </a:defRPr>
            </a:pPr>
            <a:endParaRPr lang="zh-CN"/>
          </a:p>
        </c:txPr>
        <c:crossAx val="182373088"/>
        <c:crosses val="autoZero"/>
        <c:auto val="1"/>
        <c:lblAlgn val="ctr"/>
        <c:lblOffset val="100"/>
        <c:noMultiLvlLbl val="0"/>
      </c:catAx>
      <c:valAx>
        <c:axId val="182373088"/>
        <c:scaling>
          <c:orientation val="minMax"/>
          <c:max val="1"/>
        </c:scaling>
        <c:delete val="1"/>
        <c:axPos val="t"/>
        <c:numFmt formatCode="0%" sourceLinked="0"/>
        <c:majorTickMark val="none"/>
        <c:minorTickMark val="none"/>
        <c:tickLblPos val="none"/>
        <c:crossAx val="-54549632"/>
        <c:crosses val="autoZero"/>
        <c:crossBetween val="between"/>
      </c:valAx>
      <c:spPr>
        <a:noFill/>
        <a:ln>
          <a:noFill/>
        </a:ln>
        <a:effectLst/>
      </c:spPr>
    </c:plotArea>
    <c:legend>
      <c:legendPos val="b"/>
      <c:layout>
        <c:manualLayout>
          <c:xMode val="edge"/>
          <c:yMode val="edge"/>
          <c:x val="0.106659499062928"/>
          <c:y val="0.791045026975848"/>
          <c:w val="0.865004991724032"/>
          <c:h val="0.12645910361240401"/>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w="6350" cap="flat" cmpd="sng" algn="ctr">
      <a:noFill/>
      <a:prstDash val="solid"/>
      <a:round/>
    </a:ln>
    <a:effectLst/>
  </c:spPr>
  <c:txPr>
    <a:bodyPr/>
    <a:lstStyle/>
    <a:p>
      <a:pPr>
        <a:defRPr lang="zh-CN" sz="900"/>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4651152338834401"/>
          <c:y val="1.0953674568895301E-2"/>
          <c:w val="0.65348847661165599"/>
          <c:h val="0.909735267863091"/>
        </c:manualLayout>
      </c:layout>
      <c:barChart>
        <c:barDir val="bar"/>
        <c:grouping val="clustered"/>
        <c:varyColors val="0"/>
        <c:ser>
          <c:idx val="0"/>
          <c:order val="0"/>
          <c:tx>
            <c:strRef>
              <c:f>Sheet3!$P$16</c:f>
              <c:strCache>
                <c:ptCount val="1"/>
                <c:pt idx="0">
                  <c:v>2020</c:v>
                </c:pt>
              </c:strCache>
            </c:strRef>
          </c:tx>
          <c:spPr>
            <a:solidFill>
              <a:srgbClr val="0F699C"/>
            </a:solidFill>
          </c:spPr>
          <c:invertIfNegative val="0"/>
          <c:dLbls>
            <c:spPr>
              <a:noFill/>
              <a:ln>
                <a:noFill/>
              </a:ln>
              <a:effectLst/>
            </c:spPr>
            <c:txPr>
              <a:bodyPr wrap="square" lIns="38100" tIns="19050" rIns="38100" bIns="19050" anchor="ctr">
                <a:spAutoFit/>
              </a:bodyPr>
              <a:lstStyle/>
              <a:p>
                <a:pPr>
                  <a:defRPr sz="800">
                    <a:solidFill>
                      <a:schemeClr val="bg1"/>
                    </a:solidFill>
                    <a:latin typeface="微软雅黑" panose="020B0503020204020204" pitchFamily="34" charset="-122"/>
                    <a:ea typeface="微软雅黑" panose="020B0503020204020204" pitchFamily="34" charset="-122"/>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Sheet3!$A$17:$A$22</c:f>
              <c:strCache>
                <c:ptCount val="6"/>
                <c:pt idx="0">
                  <c:v>出于安全性考虑</c:v>
                </c:pt>
                <c:pt idx="1">
                  <c:v>缺少适合的解决方案</c:v>
                </c:pt>
                <c:pt idx="2">
                  <c:v>现有技术不够成熟</c:v>
                </c:pt>
                <c:pt idx="3">
                  <c:v>公有云带来的优势不明显</c:v>
                </c:pt>
                <c:pt idx="4">
                  <c:v>没有明确的监管指引</c:v>
                </c:pt>
                <c:pt idx="5">
                  <c:v>其他</c:v>
                </c:pt>
              </c:strCache>
            </c:strRef>
          </c:cat>
          <c:val>
            <c:numRef>
              <c:f>Sheet3!$P$17:$P$22</c:f>
              <c:numCache>
                <c:formatCode>0.0%</c:formatCode>
                <c:ptCount val="6"/>
                <c:pt idx="0">
                  <c:v>0.49399999999999999</c:v>
                </c:pt>
                <c:pt idx="1">
                  <c:v>0.30199999999999999</c:v>
                </c:pt>
                <c:pt idx="2">
                  <c:v>0.22800000000000001</c:v>
                </c:pt>
                <c:pt idx="3">
                  <c:v>0.20100000000000001</c:v>
                </c:pt>
                <c:pt idx="4">
                  <c:v>0.10299999999999999</c:v>
                </c:pt>
                <c:pt idx="5">
                  <c:v>7.8E-2</c:v>
                </c:pt>
              </c:numCache>
            </c:numRef>
          </c:val>
          <c:extLst>
            <c:ext xmlns:c16="http://schemas.microsoft.com/office/drawing/2014/chart" uri="{C3380CC4-5D6E-409C-BE32-E72D297353CC}">
              <c16:uniqueId val="{00000000-9315-C04A-9B9F-CD9C39FD17F9}"/>
            </c:ext>
          </c:extLst>
        </c:ser>
        <c:ser>
          <c:idx val="1"/>
          <c:order val="1"/>
          <c:tx>
            <c:strRef>
              <c:f>Sheet3!$Q$16</c:f>
              <c:strCache>
                <c:ptCount val="1"/>
                <c:pt idx="0">
                  <c:v>2019</c:v>
                </c:pt>
              </c:strCache>
            </c:strRef>
          </c:tx>
          <c:spPr>
            <a:solidFill>
              <a:srgbClr val="6392AD"/>
            </a:solidFill>
          </c:spPr>
          <c:invertIfNegative val="0"/>
          <c:dLbls>
            <c:spPr>
              <a:noFill/>
              <a:ln>
                <a:noFill/>
              </a:ln>
              <a:effectLst/>
            </c:spPr>
            <c:txPr>
              <a:bodyPr wrap="square" lIns="38100" tIns="19050" rIns="38100" bIns="19050" anchor="ctr">
                <a:spAutoFit/>
              </a:bodyPr>
              <a:lstStyle/>
              <a:p>
                <a:pPr>
                  <a:defRPr sz="800">
                    <a:solidFill>
                      <a:schemeClr val="bg1"/>
                    </a:solidFill>
                    <a:latin typeface="微软雅黑" panose="020B0503020204020204" pitchFamily="34" charset="-122"/>
                    <a:ea typeface="微软雅黑" panose="020B0503020204020204" pitchFamily="34" charset="-122"/>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Sheet3!$A$17:$A$22</c:f>
              <c:strCache>
                <c:ptCount val="6"/>
                <c:pt idx="0">
                  <c:v>出于安全性考虑</c:v>
                </c:pt>
                <c:pt idx="1">
                  <c:v>缺少适合的解决方案</c:v>
                </c:pt>
                <c:pt idx="2">
                  <c:v>现有技术不够成熟</c:v>
                </c:pt>
                <c:pt idx="3">
                  <c:v>公有云带来的优势不明显</c:v>
                </c:pt>
                <c:pt idx="4">
                  <c:v>没有明确的监管指引</c:v>
                </c:pt>
                <c:pt idx="5">
                  <c:v>其他</c:v>
                </c:pt>
              </c:strCache>
            </c:strRef>
          </c:cat>
          <c:val>
            <c:numRef>
              <c:f>Sheet3!$Q$17:$Q$22</c:f>
              <c:numCache>
                <c:formatCode>0.0%</c:formatCode>
                <c:ptCount val="6"/>
                <c:pt idx="0">
                  <c:v>0.45600000000000002</c:v>
                </c:pt>
                <c:pt idx="1">
                  <c:v>0.35699999999999998</c:v>
                </c:pt>
                <c:pt idx="2">
                  <c:v>0.154</c:v>
                </c:pt>
                <c:pt idx="3">
                  <c:v>0.16400000000000001</c:v>
                </c:pt>
                <c:pt idx="4">
                  <c:v>0.13200000000000001</c:v>
                </c:pt>
                <c:pt idx="5">
                  <c:v>0.10199999999999999</c:v>
                </c:pt>
              </c:numCache>
            </c:numRef>
          </c:val>
          <c:extLst>
            <c:ext xmlns:c16="http://schemas.microsoft.com/office/drawing/2014/chart" uri="{C3380CC4-5D6E-409C-BE32-E72D297353CC}">
              <c16:uniqueId val="{00000001-9315-C04A-9B9F-CD9C39FD17F9}"/>
            </c:ext>
          </c:extLst>
        </c:ser>
        <c:dLbls>
          <c:showLegendKey val="0"/>
          <c:showVal val="0"/>
          <c:showCatName val="0"/>
          <c:showSerName val="0"/>
          <c:showPercent val="0"/>
          <c:showBubbleSize val="0"/>
        </c:dLbls>
        <c:gapWidth val="50"/>
        <c:axId val="391221792"/>
        <c:axId val="82252352"/>
      </c:barChart>
      <c:catAx>
        <c:axId val="39122179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800" b="0" i="0" u="none" strike="noStrike" kern="1200" baseline="0">
                <a:solidFill>
                  <a:schemeClr val="tx1"/>
                </a:solidFill>
                <a:latin typeface="微软雅黑" panose="020B0503020204020204" pitchFamily="2" charset="-122"/>
                <a:ea typeface="微软雅黑" panose="020B0503020204020204" pitchFamily="2" charset="-122"/>
                <a:cs typeface="微软雅黑" panose="020B0503020204020204" pitchFamily="2" charset="-122"/>
              </a:defRPr>
            </a:pPr>
            <a:endParaRPr lang="zh-CN"/>
          </a:p>
        </c:txPr>
        <c:crossAx val="82252352"/>
        <c:crosses val="autoZero"/>
        <c:auto val="1"/>
        <c:lblAlgn val="ctr"/>
        <c:lblOffset val="100"/>
        <c:noMultiLvlLbl val="0"/>
      </c:catAx>
      <c:valAx>
        <c:axId val="82252352"/>
        <c:scaling>
          <c:orientation val="minMax"/>
          <c:max val="0.7"/>
        </c:scaling>
        <c:delete val="1"/>
        <c:axPos val="t"/>
        <c:numFmt formatCode="0%" sourceLinked="0"/>
        <c:majorTickMark val="out"/>
        <c:minorTickMark val="none"/>
        <c:tickLblPos val="nextTo"/>
        <c:crossAx val="391221792"/>
        <c:crosses val="autoZero"/>
        <c:crossBetween val="between"/>
      </c:valAx>
      <c:spPr>
        <a:noFill/>
        <a:ln>
          <a:noFill/>
        </a:ln>
        <a:effectLst/>
      </c:spPr>
    </c:plotArea>
    <c:legend>
      <c:legendPos val="b"/>
      <c:layout>
        <c:manualLayout>
          <c:xMode val="edge"/>
          <c:yMode val="edge"/>
          <c:x val="0.35338285920354701"/>
          <c:y val="0.92338086707043898"/>
          <c:w val="0.61463847840937702"/>
          <c:h val="7.3909761279840003E-2"/>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solidFill>
              <a:latin typeface="微软雅黑" panose="020B0503020204020204" pitchFamily="2" charset="-122"/>
              <a:ea typeface="微软雅黑" panose="020B0503020204020204" pitchFamily="2" charset="-122"/>
              <a:cs typeface="微软雅黑" panose="020B0503020204020204" pitchFamily="2" charset="-122"/>
            </a:defRPr>
          </a:pPr>
          <a:endParaRPr lang="zh-CN"/>
        </a:p>
      </c:txPr>
    </c:legend>
    <c:plotVisOnly val="1"/>
    <c:dispBlanksAs val="gap"/>
    <c:showDLblsOverMax val="0"/>
  </c:chart>
  <c:spPr>
    <a:noFill/>
    <a:ln w="9525" cap="flat" cmpd="sng" algn="ctr">
      <a:noFill/>
      <a:prstDash val="solid"/>
      <a:round/>
    </a:ln>
    <a:effectLst/>
  </c:spPr>
  <c:txPr>
    <a:bodyPr/>
    <a:lstStyle/>
    <a:p>
      <a:pPr>
        <a:defRPr lang="zh-CN"/>
      </a:pPr>
      <a:endParaRPr lang="zh-CN"/>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err="1"/>
              <a:t>WAF部署类型占比</a:t>
            </a:r>
            <a:r>
              <a:rPr lang="zh-CN" altLang="en-US" dirty="0"/>
              <a:t>（</a:t>
            </a:r>
            <a:r>
              <a:rPr lang="en-US" altLang="zh-CN" dirty="0"/>
              <a:t>2019</a:t>
            </a:r>
            <a:r>
              <a:rPr lang="zh-CN" altLang="en-US" dirty="0"/>
              <a:t>）</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8394-0942-94BA-A3AF286F1655}"/>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8394-0942-94BA-A3AF286F1655}"/>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8394-0942-94BA-A3AF286F165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Sheet1!$F$8:$F$10</c:f>
              <c:strCache>
                <c:ptCount val="3"/>
                <c:pt idx="0">
                  <c:v>硬件WAF</c:v>
                </c:pt>
                <c:pt idx="1">
                  <c:v>软件WAF</c:v>
                </c:pt>
                <c:pt idx="2">
                  <c:v>云WAF</c:v>
                </c:pt>
              </c:strCache>
            </c:strRef>
          </c:cat>
          <c:val>
            <c:numRef>
              <c:f>Sheet1!$G$8:$G$10</c:f>
              <c:numCache>
                <c:formatCode>0.00%</c:formatCode>
                <c:ptCount val="3"/>
                <c:pt idx="0">
                  <c:v>0.24399999999999999</c:v>
                </c:pt>
                <c:pt idx="1">
                  <c:v>0.19899999999999995</c:v>
                </c:pt>
                <c:pt idx="2">
                  <c:v>0.55700000000000005</c:v>
                </c:pt>
              </c:numCache>
            </c:numRef>
          </c:val>
          <c:extLst>
            <c:ext xmlns:c16="http://schemas.microsoft.com/office/drawing/2014/chart" uri="{C3380CC4-5D6E-409C-BE32-E72D297353CC}">
              <c16:uniqueId val="{00000006-8394-0942-94BA-A3AF286F1655}"/>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5A37F2-D11B-40DC-A7CE-73E559EE64D8}" type="doc">
      <dgm:prSet loTypeId="urn:microsoft.com/office/officeart/2005/8/layout/chart3" loCatId="relationship" qsTypeId="urn:microsoft.com/office/officeart/2005/8/quickstyle/simple1" qsCatId="simple" csTypeId="urn:microsoft.com/office/officeart/2005/8/colors/accent1_3" csCatId="accent1" phldr="1"/>
      <dgm:spPr/>
    </dgm:pt>
    <dgm:pt modelId="{5F2BE009-9C0E-47AC-8EE5-877489A6776C}">
      <dgm:prSet phldrT="[文本]"/>
      <dgm:spPr/>
      <dgm:t>
        <a:bodyPr/>
        <a:lstStyle/>
        <a:p>
          <a:r>
            <a:rPr lang="zh-CN" altLang="en-US" dirty="0"/>
            <a:t>数据安全</a:t>
          </a:r>
        </a:p>
      </dgm:t>
    </dgm:pt>
    <dgm:pt modelId="{72BC6503-E8E4-4F3A-BB53-E4F39A71142E}" type="parTrans" cxnId="{B1662FFF-9456-4951-A67B-0188C669056F}">
      <dgm:prSet/>
      <dgm:spPr/>
      <dgm:t>
        <a:bodyPr/>
        <a:lstStyle/>
        <a:p>
          <a:endParaRPr lang="zh-CN" altLang="en-US"/>
        </a:p>
      </dgm:t>
    </dgm:pt>
    <dgm:pt modelId="{C5AEC4C1-5044-4925-9439-5DB8816561ED}" type="sibTrans" cxnId="{B1662FFF-9456-4951-A67B-0188C669056F}">
      <dgm:prSet/>
      <dgm:spPr/>
      <dgm:t>
        <a:bodyPr/>
        <a:lstStyle/>
        <a:p>
          <a:endParaRPr lang="zh-CN" altLang="en-US"/>
        </a:p>
      </dgm:t>
    </dgm:pt>
    <dgm:pt modelId="{E722A5EE-BD5C-4E9C-9EE0-B6B54670BABA}">
      <dgm:prSet phldrT="[文本]"/>
      <dgm:spPr/>
      <dgm:t>
        <a:bodyPr/>
        <a:lstStyle/>
        <a:p>
          <a:r>
            <a:rPr lang="zh-CN" altLang="en-US" dirty="0"/>
            <a:t>平台安全能力</a:t>
          </a:r>
        </a:p>
      </dgm:t>
    </dgm:pt>
    <dgm:pt modelId="{A114EC7C-6A8B-414B-9326-4C110FE00BDD}" type="parTrans" cxnId="{4235D30F-51E5-4037-8A06-5D46C142DA44}">
      <dgm:prSet/>
      <dgm:spPr/>
      <dgm:t>
        <a:bodyPr/>
        <a:lstStyle/>
        <a:p>
          <a:endParaRPr lang="zh-CN" altLang="en-US"/>
        </a:p>
      </dgm:t>
    </dgm:pt>
    <dgm:pt modelId="{B9DEFA1C-8975-437F-B7D9-9DFAE792FC87}" type="sibTrans" cxnId="{4235D30F-51E5-4037-8A06-5D46C142DA44}">
      <dgm:prSet/>
      <dgm:spPr/>
      <dgm:t>
        <a:bodyPr/>
        <a:lstStyle/>
        <a:p>
          <a:endParaRPr lang="zh-CN" altLang="en-US"/>
        </a:p>
      </dgm:t>
    </dgm:pt>
    <dgm:pt modelId="{20CD2528-0D0B-48EE-AE45-31BA9DC0CD5C}">
      <dgm:prSet phldrT="[文本]"/>
      <dgm:spPr/>
      <dgm:t>
        <a:bodyPr/>
        <a:lstStyle/>
        <a:p>
          <a:r>
            <a:rPr lang="zh-CN" altLang="en-US" dirty="0"/>
            <a:t>身份安全</a:t>
          </a:r>
        </a:p>
      </dgm:t>
    </dgm:pt>
    <dgm:pt modelId="{A3A4E4B7-7D4C-4E8D-AA6D-1FF58BB79782}" type="parTrans" cxnId="{3E3A62C3-0740-46EE-8165-DEE99C1C9322}">
      <dgm:prSet/>
      <dgm:spPr/>
      <dgm:t>
        <a:bodyPr/>
        <a:lstStyle/>
        <a:p>
          <a:endParaRPr lang="zh-CN" altLang="en-US"/>
        </a:p>
      </dgm:t>
    </dgm:pt>
    <dgm:pt modelId="{471BB854-D19C-48B9-915C-4AF3653770E5}" type="sibTrans" cxnId="{3E3A62C3-0740-46EE-8165-DEE99C1C9322}">
      <dgm:prSet/>
      <dgm:spPr/>
      <dgm:t>
        <a:bodyPr/>
        <a:lstStyle/>
        <a:p>
          <a:endParaRPr lang="zh-CN" altLang="en-US"/>
        </a:p>
      </dgm:t>
    </dgm:pt>
    <dgm:pt modelId="{20BDC575-6E93-4711-9A42-4DCF51667240}" type="pres">
      <dgm:prSet presAssocID="{CE5A37F2-D11B-40DC-A7CE-73E559EE64D8}" presName="compositeShape" presStyleCnt="0">
        <dgm:presLayoutVars>
          <dgm:chMax val="7"/>
          <dgm:dir/>
          <dgm:resizeHandles val="exact"/>
        </dgm:presLayoutVars>
      </dgm:prSet>
      <dgm:spPr/>
    </dgm:pt>
    <dgm:pt modelId="{70B86330-8598-4569-A7B6-D66C83DD8161}" type="pres">
      <dgm:prSet presAssocID="{CE5A37F2-D11B-40DC-A7CE-73E559EE64D8}" presName="wedge1" presStyleLbl="node1" presStyleIdx="0" presStyleCnt="3" custLinFactNeighborX="-5091" custLinFactNeighborY="2931"/>
      <dgm:spPr/>
    </dgm:pt>
    <dgm:pt modelId="{64413E7C-A0A2-4516-9784-DC8EAF5B1874}" type="pres">
      <dgm:prSet presAssocID="{CE5A37F2-D11B-40DC-A7CE-73E559EE64D8}" presName="wedge1Tx" presStyleLbl="node1" presStyleIdx="0" presStyleCnt="3">
        <dgm:presLayoutVars>
          <dgm:chMax val="0"/>
          <dgm:chPref val="0"/>
          <dgm:bulletEnabled val="1"/>
        </dgm:presLayoutVars>
      </dgm:prSet>
      <dgm:spPr/>
    </dgm:pt>
    <dgm:pt modelId="{8CD777DE-E7D3-46A8-94DD-A030D12754AB}" type="pres">
      <dgm:prSet presAssocID="{CE5A37F2-D11B-40DC-A7CE-73E559EE64D8}" presName="wedge2" presStyleLbl="node1" presStyleIdx="1" presStyleCnt="3" custLinFactNeighborX="8" custLinFactNeighborY="-254"/>
      <dgm:spPr/>
    </dgm:pt>
    <dgm:pt modelId="{F2F32791-28D5-45E0-BF2E-F882AAF45C4F}" type="pres">
      <dgm:prSet presAssocID="{CE5A37F2-D11B-40DC-A7CE-73E559EE64D8}" presName="wedge2Tx" presStyleLbl="node1" presStyleIdx="1" presStyleCnt="3">
        <dgm:presLayoutVars>
          <dgm:chMax val="0"/>
          <dgm:chPref val="0"/>
          <dgm:bulletEnabled val="1"/>
        </dgm:presLayoutVars>
      </dgm:prSet>
      <dgm:spPr/>
    </dgm:pt>
    <dgm:pt modelId="{0E6637A8-35EF-40E5-AE3E-85CA8E82F1E6}" type="pres">
      <dgm:prSet presAssocID="{CE5A37F2-D11B-40DC-A7CE-73E559EE64D8}" presName="wedge3" presStyleLbl="node1" presStyleIdx="2" presStyleCnt="3"/>
      <dgm:spPr/>
    </dgm:pt>
    <dgm:pt modelId="{879987F8-1CD4-4DAA-8A44-D11B90F5801D}" type="pres">
      <dgm:prSet presAssocID="{CE5A37F2-D11B-40DC-A7CE-73E559EE64D8}" presName="wedge3Tx" presStyleLbl="node1" presStyleIdx="2" presStyleCnt="3">
        <dgm:presLayoutVars>
          <dgm:chMax val="0"/>
          <dgm:chPref val="0"/>
          <dgm:bulletEnabled val="1"/>
        </dgm:presLayoutVars>
      </dgm:prSet>
      <dgm:spPr/>
    </dgm:pt>
  </dgm:ptLst>
  <dgm:cxnLst>
    <dgm:cxn modelId="{1C831803-AFD7-4D6B-8C2B-E4C9EAD735B1}" type="presOf" srcId="{E722A5EE-BD5C-4E9C-9EE0-B6B54670BABA}" destId="{8CD777DE-E7D3-46A8-94DD-A030D12754AB}" srcOrd="0" destOrd="0" presId="urn:microsoft.com/office/officeart/2005/8/layout/chart3"/>
    <dgm:cxn modelId="{E7840707-9F91-4612-87E0-30294BF31858}" type="presOf" srcId="{E722A5EE-BD5C-4E9C-9EE0-B6B54670BABA}" destId="{F2F32791-28D5-45E0-BF2E-F882AAF45C4F}" srcOrd="1" destOrd="0" presId="urn:microsoft.com/office/officeart/2005/8/layout/chart3"/>
    <dgm:cxn modelId="{4235D30F-51E5-4037-8A06-5D46C142DA44}" srcId="{CE5A37F2-D11B-40DC-A7CE-73E559EE64D8}" destId="{E722A5EE-BD5C-4E9C-9EE0-B6B54670BABA}" srcOrd="1" destOrd="0" parTransId="{A114EC7C-6A8B-414B-9326-4C110FE00BDD}" sibTransId="{B9DEFA1C-8975-437F-B7D9-9DFAE792FC87}"/>
    <dgm:cxn modelId="{FC155431-4CCC-48B7-B48C-277831341445}" type="presOf" srcId="{CE5A37F2-D11B-40DC-A7CE-73E559EE64D8}" destId="{20BDC575-6E93-4711-9A42-4DCF51667240}" srcOrd="0" destOrd="0" presId="urn:microsoft.com/office/officeart/2005/8/layout/chart3"/>
    <dgm:cxn modelId="{CDC20842-5C0B-4C4C-9B07-490860815C33}" type="presOf" srcId="{5F2BE009-9C0E-47AC-8EE5-877489A6776C}" destId="{64413E7C-A0A2-4516-9784-DC8EAF5B1874}" srcOrd="1" destOrd="0" presId="urn:microsoft.com/office/officeart/2005/8/layout/chart3"/>
    <dgm:cxn modelId="{E3A0B387-F321-4F69-8242-FE3420E25741}" type="presOf" srcId="{20CD2528-0D0B-48EE-AE45-31BA9DC0CD5C}" destId="{879987F8-1CD4-4DAA-8A44-D11B90F5801D}" srcOrd="1" destOrd="0" presId="urn:microsoft.com/office/officeart/2005/8/layout/chart3"/>
    <dgm:cxn modelId="{BAB683AA-6489-4BAC-B206-0FD6BCC048B9}" type="presOf" srcId="{5F2BE009-9C0E-47AC-8EE5-877489A6776C}" destId="{70B86330-8598-4569-A7B6-D66C83DD8161}" srcOrd="0" destOrd="0" presId="urn:microsoft.com/office/officeart/2005/8/layout/chart3"/>
    <dgm:cxn modelId="{3E3A62C3-0740-46EE-8165-DEE99C1C9322}" srcId="{CE5A37F2-D11B-40DC-A7CE-73E559EE64D8}" destId="{20CD2528-0D0B-48EE-AE45-31BA9DC0CD5C}" srcOrd="2" destOrd="0" parTransId="{A3A4E4B7-7D4C-4E8D-AA6D-1FF58BB79782}" sibTransId="{471BB854-D19C-48B9-915C-4AF3653770E5}"/>
    <dgm:cxn modelId="{2BD737C5-F168-4691-BCE9-2BB230BA3ABB}" type="presOf" srcId="{20CD2528-0D0B-48EE-AE45-31BA9DC0CD5C}" destId="{0E6637A8-35EF-40E5-AE3E-85CA8E82F1E6}" srcOrd="0" destOrd="0" presId="urn:microsoft.com/office/officeart/2005/8/layout/chart3"/>
    <dgm:cxn modelId="{B1662FFF-9456-4951-A67B-0188C669056F}" srcId="{CE5A37F2-D11B-40DC-A7CE-73E559EE64D8}" destId="{5F2BE009-9C0E-47AC-8EE5-877489A6776C}" srcOrd="0" destOrd="0" parTransId="{72BC6503-E8E4-4F3A-BB53-E4F39A71142E}" sibTransId="{C5AEC4C1-5044-4925-9439-5DB8816561ED}"/>
    <dgm:cxn modelId="{CBA26B8E-A7F5-42EF-B5FE-6951B80E991B}" type="presParOf" srcId="{20BDC575-6E93-4711-9A42-4DCF51667240}" destId="{70B86330-8598-4569-A7B6-D66C83DD8161}" srcOrd="0" destOrd="0" presId="urn:microsoft.com/office/officeart/2005/8/layout/chart3"/>
    <dgm:cxn modelId="{EF297658-702B-41A9-96E2-FE650E75F401}" type="presParOf" srcId="{20BDC575-6E93-4711-9A42-4DCF51667240}" destId="{64413E7C-A0A2-4516-9784-DC8EAF5B1874}" srcOrd="1" destOrd="0" presId="urn:microsoft.com/office/officeart/2005/8/layout/chart3"/>
    <dgm:cxn modelId="{CCB317F9-189D-4259-A77A-847A5695BC2F}" type="presParOf" srcId="{20BDC575-6E93-4711-9A42-4DCF51667240}" destId="{8CD777DE-E7D3-46A8-94DD-A030D12754AB}" srcOrd="2" destOrd="0" presId="urn:microsoft.com/office/officeart/2005/8/layout/chart3"/>
    <dgm:cxn modelId="{6D2B8686-FAC0-4BA9-B457-679866956C63}" type="presParOf" srcId="{20BDC575-6E93-4711-9A42-4DCF51667240}" destId="{F2F32791-28D5-45E0-BF2E-F882AAF45C4F}" srcOrd="3" destOrd="0" presId="urn:microsoft.com/office/officeart/2005/8/layout/chart3"/>
    <dgm:cxn modelId="{20DA0C6F-EB76-4819-BBE1-89663BB424C9}" type="presParOf" srcId="{20BDC575-6E93-4711-9A42-4DCF51667240}" destId="{0E6637A8-35EF-40E5-AE3E-85CA8E82F1E6}" srcOrd="4" destOrd="0" presId="urn:microsoft.com/office/officeart/2005/8/layout/chart3"/>
    <dgm:cxn modelId="{FAE71A94-8438-464A-908A-10D3F0D80BB2}" type="presParOf" srcId="{20BDC575-6E93-4711-9A42-4DCF51667240}" destId="{879987F8-1CD4-4DAA-8A44-D11B90F5801D}" srcOrd="5" destOrd="0" presId="urn:microsoft.com/office/officeart/2005/8/layout/chart3"/>
  </dgm:cxnLst>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86330-8598-4569-A7B6-D66C83DD8161}">
      <dsp:nvSpPr>
        <dsp:cNvPr id="0" name=""/>
        <dsp:cNvSpPr/>
      </dsp:nvSpPr>
      <dsp:spPr>
        <a:xfrm>
          <a:off x="888268" y="308368"/>
          <a:ext cx="2811856" cy="2811856"/>
        </a:xfrm>
        <a:prstGeom prst="pie">
          <a:avLst>
            <a:gd name="adj1" fmla="val 16200000"/>
            <a:gd name="adj2" fmla="val 180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数据安全</a:t>
          </a:r>
        </a:p>
      </dsp:txBody>
      <dsp:txXfrm>
        <a:off x="2417048" y="827222"/>
        <a:ext cx="954022" cy="937285"/>
      </dsp:txXfrm>
    </dsp:sp>
    <dsp:sp modelId="{8CD777DE-E7D3-46A8-94DD-A030D12754AB}">
      <dsp:nvSpPr>
        <dsp:cNvPr id="0" name=""/>
        <dsp:cNvSpPr/>
      </dsp:nvSpPr>
      <dsp:spPr>
        <a:xfrm>
          <a:off x="886701" y="302496"/>
          <a:ext cx="2811856" cy="2811856"/>
        </a:xfrm>
        <a:prstGeom prst="pie">
          <a:avLst>
            <a:gd name="adj1" fmla="val 1800000"/>
            <a:gd name="adj2" fmla="val 9000000"/>
          </a:avLst>
        </a:prstGeom>
        <a:solidFill>
          <a:schemeClr val="accent1">
            <a:shade val="80000"/>
            <a:hueOff val="131985"/>
            <a:satOff val="5502"/>
            <a:lumOff val="107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平台安全能力</a:t>
          </a:r>
        </a:p>
      </dsp:txBody>
      <dsp:txXfrm>
        <a:off x="1656614" y="2076644"/>
        <a:ext cx="1272030" cy="870336"/>
      </dsp:txXfrm>
    </dsp:sp>
    <dsp:sp modelId="{0E6637A8-35EF-40E5-AE3E-85CA8E82F1E6}">
      <dsp:nvSpPr>
        <dsp:cNvPr id="0" name=""/>
        <dsp:cNvSpPr/>
      </dsp:nvSpPr>
      <dsp:spPr>
        <a:xfrm>
          <a:off x="886476" y="309638"/>
          <a:ext cx="2811856" cy="2811856"/>
        </a:xfrm>
        <a:prstGeom prst="pie">
          <a:avLst>
            <a:gd name="adj1" fmla="val 9000000"/>
            <a:gd name="adj2" fmla="val 16200000"/>
          </a:avLst>
        </a:prstGeom>
        <a:solidFill>
          <a:schemeClr val="accent1">
            <a:shade val="80000"/>
            <a:hueOff val="263970"/>
            <a:satOff val="11004"/>
            <a:lumOff val="214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身份安全</a:t>
          </a:r>
        </a:p>
      </dsp:txBody>
      <dsp:txXfrm>
        <a:off x="1187746" y="861967"/>
        <a:ext cx="954022" cy="93728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57DE3E-640C-4E4D-92E1-E690AA094F40}" type="datetimeFigureOut">
              <a:rPr lang="en-US" smtClean="0"/>
              <a:t>6/27/2022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03D4D0-246E-FC42-9202-1512C364F34A}" type="slidenum">
              <a:rPr lang="en-US" smtClean="0"/>
              <a:t>‹#›</a:t>
            </a:fld>
            <a:endParaRPr lang="en-US"/>
          </a:p>
        </p:txBody>
      </p:sp>
    </p:spTree>
    <p:extLst>
      <p:ext uri="{BB962C8B-B14F-4D97-AF65-F5344CB8AC3E}">
        <p14:creationId xmlns:p14="http://schemas.microsoft.com/office/powerpoint/2010/main" val="2453906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err="1"/>
              <a:t>尊敬的各位领导</a:t>
            </a:r>
            <a:r>
              <a:rPr lang="zh-CN" altLang="en-US" sz="2400" dirty="0"/>
              <a:t>、老师、以及屏幕前的观众们大家好。我是信通院云大所的李忆晨。今天我为大家带来的主题分享是</a:t>
            </a:r>
            <a:r>
              <a:rPr lang="en-US" altLang="zh-CN" sz="2400" dirty="0"/>
              <a:t>《</a:t>
            </a:r>
            <a:r>
              <a:rPr lang="zh-CN" altLang="en-US" sz="2400" dirty="0"/>
              <a:t>云</a:t>
            </a:r>
            <a:r>
              <a:rPr lang="en-US" altLang="zh-CN" sz="2400" dirty="0"/>
              <a:t>web</a:t>
            </a:r>
            <a:r>
              <a:rPr lang="zh-CN" altLang="en-US" sz="2400" dirty="0"/>
              <a:t>应用防火墙能力要求</a:t>
            </a:r>
            <a:r>
              <a:rPr lang="en-US" altLang="zh-CN" sz="2400" dirty="0"/>
              <a:t>》</a:t>
            </a:r>
            <a:r>
              <a:rPr lang="zh-CN" altLang="en-US" sz="2400" dirty="0"/>
              <a:t>标准解读。</a:t>
            </a:r>
            <a:endParaRPr lang="en-US" sz="2400" dirty="0"/>
          </a:p>
        </p:txBody>
      </p:sp>
      <p:sp>
        <p:nvSpPr>
          <p:cNvPr id="4" name="Slide Number Placeholder 3"/>
          <p:cNvSpPr>
            <a:spLocks noGrp="1"/>
          </p:cNvSpPr>
          <p:nvPr>
            <p:ph type="sldNum" sz="quarter" idx="5"/>
          </p:nvPr>
        </p:nvSpPr>
        <p:spPr/>
        <p:txBody>
          <a:bodyPr/>
          <a:lstStyle/>
          <a:p>
            <a:fld id="{D503D4D0-246E-FC42-9202-1512C364F34A}" type="slidenum">
              <a:rPr lang="en-US" smtClean="0"/>
              <a:t>1</a:t>
            </a:fld>
            <a:endParaRPr lang="en-US"/>
          </a:p>
        </p:txBody>
      </p:sp>
    </p:spTree>
    <p:extLst>
      <p:ext uri="{BB962C8B-B14F-4D97-AF65-F5344CB8AC3E}">
        <p14:creationId xmlns:p14="http://schemas.microsoft.com/office/powerpoint/2010/main" val="1087642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ym typeface="Arial"/>
              </a:rPr>
              <a:t>服务接入 规定了</a:t>
            </a:r>
            <a:r>
              <a:rPr lang="zh-CN" altLang="en-US" sz="1200" dirty="0">
                <a:latin typeface="微软雅黑" panose="020B0503020204020204" pitchFamily="34" charset="-122"/>
                <a:ea typeface="微软雅黑" panose="020B0503020204020204" pitchFamily="34" charset="-122"/>
              </a:rPr>
              <a:t>云</a:t>
            </a:r>
            <a:r>
              <a:rPr lang="en-HK" altLang="zh-CN" sz="1200" dirty="0">
                <a:latin typeface="微软雅黑" panose="020B0503020204020204" pitchFamily="34" charset="-122"/>
                <a:ea typeface="微软雅黑" panose="020B0503020204020204" pitchFamily="34" charset="-122"/>
              </a:rPr>
              <a:t>WAF</a:t>
            </a:r>
            <a:r>
              <a:rPr lang="zh-CN" altLang="en-HK" sz="1200" dirty="0">
                <a:latin typeface="微软雅黑" panose="020B0503020204020204" pitchFamily="34" charset="-122"/>
                <a:ea typeface="微软雅黑" panose="020B0503020204020204" pitchFamily="34" charset="-122"/>
              </a:rPr>
              <a:t>服务</a:t>
            </a:r>
            <a:r>
              <a:rPr lang="zh-CN" altLang="en-US" sz="1200" dirty="0">
                <a:latin typeface="微软雅黑" panose="020B0503020204020204" pitchFamily="34" charset="-122"/>
                <a:ea typeface="微软雅黑" panose="020B0503020204020204" pitchFamily="34" charset="-122"/>
              </a:rPr>
              <a:t>应支持以以下多种方式接入，包括：</a:t>
            </a:r>
            <a:endParaRPr lang="en-HK"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同时，还应满足接入其他要求，包括：</a:t>
            </a:r>
            <a:endParaRPr lang="en-HK"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503D4D0-246E-FC42-9202-1512C364F34A}" type="slidenum">
              <a:rPr lang="en-US" smtClean="0"/>
              <a:t>10</a:t>
            </a:fld>
            <a:endParaRPr lang="en-US"/>
          </a:p>
        </p:txBody>
      </p:sp>
    </p:spTree>
    <p:extLst>
      <p:ext uri="{BB962C8B-B14F-4D97-AF65-F5344CB8AC3E}">
        <p14:creationId xmlns:p14="http://schemas.microsoft.com/office/powerpoint/2010/main" val="3621684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核心安全防护要求</a:t>
            </a:r>
            <a:r>
              <a:rPr lang="zh-CN" altLang="en-US" dirty="0"/>
              <a:t> 规定了八项核心防护能力，形成坚固的防御体系，最大程度降低安全风险。</a:t>
            </a:r>
            <a:endParaRPr lang="en-HK" altLang="zh-CN" dirty="0"/>
          </a:p>
          <a:p>
            <a:r>
              <a:rPr lang="zh-CN" altLang="en-US" dirty="0"/>
              <a:t>这八项分别是：基础</a:t>
            </a:r>
            <a:r>
              <a:rPr lang="en-US" altLang="zh-CN" dirty="0"/>
              <a:t>WEB</a:t>
            </a:r>
            <a:r>
              <a:rPr lang="zh-CN" altLang="en-US" dirty="0"/>
              <a:t>安全防护功能、</a:t>
            </a:r>
            <a:r>
              <a:rPr lang="en-US" altLang="zh-CN" dirty="0"/>
              <a:t>CC</a:t>
            </a:r>
            <a:r>
              <a:rPr lang="zh-CN" altLang="en-US" dirty="0"/>
              <a:t>恶意攻击防护、爬虫防护、自定义防护规则，漏洞虚拟补丁、防护配置、敏感信息防泄露、访问控制。</a:t>
            </a:r>
            <a:endParaRPr lang="en-US" altLang="zh-CN" dirty="0"/>
          </a:p>
          <a:p>
            <a:pPr lvl="0"/>
            <a:r>
              <a:rPr lang="zh-CN" altLang="en-US" dirty="0"/>
              <a:t>其中，基础</a:t>
            </a:r>
            <a:r>
              <a:rPr lang="en-US" altLang="zh-CN" dirty="0"/>
              <a:t>WEB</a:t>
            </a:r>
            <a:r>
              <a:rPr lang="zh-CN" altLang="en-US" dirty="0"/>
              <a:t>安全防护功能包括但不限于</a:t>
            </a:r>
            <a:r>
              <a:rPr lang="en-US" sz="1200" kern="1200" dirty="0">
                <a:solidFill>
                  <a:schemeClr val="tx1"/>
                </a:solidFill>
                <a:effectLst/>
                <a:latin typeface="+mn-lt"/>
                <a:ea typeface="+mn-ea"/>
                <a:cs typeface="+mn-cs"/>
              </a:rPr>
              <a:t>SQL</a:t>
            </a:r>
            <a:r>
              <a:rPr lang="zh-CN" altLang="en-US" sz="1200" kern="1200" dirty="0">
                <a:solidFill>
                  <a:schemeClr val="tx1"/>
                </a:solidFill>
                <a:effectLst/>
                <a:latin typeface="+mn-lt"/>
                <a:ea typeface="+mn-ea"/>
                <a:cs typeface="+mn-cs"/>
              </a:rPr>
              <a:t>注入防护、命令注入攻击防护、</a:t>
            </a:r>
            <a:r>
              <a:rPr lang="en-US" sz="1200" kern="1200" dirty="0">
                <a:solidFill>
                  <a:schemeClr val="tx1"/>
                </a:solidFill>
                <a:effectLst/>
                <a:latin typeface="+mn-lt"/>
                <a:ea typeface="+mn-ea"/>
                <a:cs typeface="+mn-cs"/>
              </a:rPr>
              <a:t>XSS</a:t>
            </a:r>
            <a:r>
              <a:rPr lang="zh-CN" altLang="en-US" sz="1200" kern="1200" dirty="0">
                <a:solidFill>
                  <a:schemeClr val="tx1"/>
                </a:solidFill>
                <a:effectLst/>
                <a:latin typeface="+mn-lt"/>
                <a:ea typeface="+mn-ea"/>
                <a:cs typeface="+mn-cs"/>
              </a:rPr>
              <a:t>跨站防护、</a:t>
            </a:r>
            <a:r>
              <a:rPr lang="en-US" sz="1200" kern="1200" dirty="0" err="1">
                <a:solidFill>
                  <a:schemeClr val="tx1"/>
                </a:solidFill>
                <a:effectLst/>
                <a:latin typeface="+mn-lt"/>
                <a:ea typeface="+mn-ea"/>
                <a:cs typeface="+mn-cs"/>
              </a:rPr>
              <a:t>Webshell</a:t>
            </a:r>
            <a:r>
              <a:rPr lang="zh-CN" altLang="en-US" sz="1200" kern="1200" dirty="0">
                <a:solidFill>
                  <a:schemeClr val="tx1"/>
                </a:solidFill>
                <a:effectLst/>
                <a:latin typeface="+mn-lt"/>
                <a:ea typeface="+mn-ea"/>
                <a:cs typeface="+mn-cs"/>
              </a:rPr>
              <a:t>上传防护、后门攻击防护、</a:t>
            </a:r>
            <a:r>
              <a:rPr lang="en-US" sz="1200" kern="1200" dirty="0">
                <a:solidFill>
                  <a:schemeClr val="tx1"/>
                </a:solidFill>
                <a:effectLst/>
                <a:latin typeface="+mn-lt"/>
                <a:ea typeface="+mn-ea"/>
                <a:cs typeface="+mn-cs"/>
              </a:rPr>
              <a:t>WEB</a:t>
            </a:r>
            <a:r>
              <a:rPr lang="zh-CN" altLang="en-US" sz="1200" kern="1200" dirty="0">
                <a:solidFill>
                  <a:schemeClr val="tx1"/>
                </a:solidFill>
                <a:effectLst/>
                <a:latin typeface="+mn-lt"/>
                <a:ea typeface="+mn-ea"/>
                <a:cs typeface="+mn-cs"/>
              </a:rPr>
              <a:t>服务器漏洞攻击防护、第三方组件漏洞防护、非法</a:t>
            </a:r>
            <a:r>
              <a:rPr lang="en-US" sz="1200" kern="1200" dirty="0">
                <a:solidFill>
                  <a:schemeClr val="tx1"/>
                </a:solidFill>
                <a:effectLst/>
                <a:latin typeface="+mn-lt"/>
                <a:ea typeface="+mn-ea"/>
                <a:cs typeface="+mn-cs"/>
              </a:rPr>
              <a:t>HTTP</a:t>
            </a:r>
            <a:r>
              <a:rPr lang="zh-CN" altLang="en-US" sz="1200" kern="1200" dirty="0">
                <a:solidFill>
                  <a:schemeClr val="tx1"/>
                </a:solidFill>
                <a:effectLst/>
                <a:latin typeface="+mn-lt"/>
                <a:ea typeface="+mn-ea"/>
                <a:cs typeface="+mn-cs"/>
              </a:rPr>
              <a:t>协议防护、核心文件非授权访问防护、</a:t>
            </a:r>
            <a:r>
              <a:rPr lang="en-US" sz="1200" kern="1200" dirty="0">
                <a:solidFill>
                  <a:schemeClr val="tx1"/>
                </a:solidFill>
                <a:effectLst/>
                <a:latin typeface="+mn-lt"/>
                <a:ea typeface="+mn-ea"/>
                <a:cs typeface="+mn-cs"/>
              </a:rPr>
              <a:t>CSRF </a:t>
            </a:r>
            <a:r>
              <a:rPr lang="zh-CN" altLang="en-US" sz="1200" kern="1200" dirty="0">
                <a:solidFill>
                  <a:schemeClr val="tx1"/>
                </a:solidFill>
                <a:effectLst/>
                <a:latin typeface="+mn-lt"/>
                <a:ea typeface="+mn-ea"/>
                <a:cs typeface="+mn-cs"/>
              </a:rPr>
              <a:t>跨站请求伪造防护等等。</a:t>
            </a:r>
            <a:endParaRPr lang="en-HK" altLang="zh-CN" sz="1200" kern="1200" dirty="0">
              <a:solidFill>
                <a:schemeClr val="tx1"/>
              </a:solidFill>
              <a:effectLst/>
              <a:latin typeface="+mn-lt"/>
              <a:ea typeface="+mn-ea"/>
              <a:cs typeface="+mn-cs"/>
            </a:endParaRPr>
          </a:p>
          <a:p>
            <a:pPr lvl="0"/>
            <a:r>
              <a:rPr lang="zh-CN" altLang="en-US" sz="1200" kern="1200" dirty="0">
                <a:solidFill>
                  <a:schemeClr val="tx1"/>
                </a:solidFill>
                <a:effectLst/>
                <a:latin typeface="+mn-lt"/>
                <a:ea typeface="+mn-ea"/>
                <a:cs typeface="+mn-cs"/>
              </a:rPr>
              <a:t>爬虫防护</a:t>
            </a:r>
            <a:r>
              <a:rPr lang="zh-CN" altLang="en-HK" sz="1200" kern="1200" dirty="0">
                <a:solidFill>
                  <a:schemeClr val="tx1"/>
                </a:solidFill>
                <a:effectLst/>
                <a:latin typeface="+mn-lt"/>
                <a:ea typeface="+mn-ea"/>
                <a:cs typeface="+mn-cs"/>
              </a:rPr>
              <a:t>指</a:t>
            </a:r>
            <a:r>
              <a:rPr lang="zh-CN" altLang="en-US" sz="1200" kern="1200" dirty="0">
                <a:solidFill>
                  <a:schemeClr val="tx1"/>
                </a:solidFill>
                <a:effectLst/>
                <a:latin typeface="+mn-lt"/>
                <a:ea typeface="+mn-ea"/>
                <a:cs typeface="+mn-cs"/>
              </a:rPr>
              <a:t>，云</a:t>
            </a:r>
            <a:r>
              <a:rPr lang="en-US" altLang="zh-CN" sz="1200" kern="1200" dirty="0" err="1">
                <a:solidFill>
                  <a:schemeClr val="tx1"/>
                </a:solidFill>
                <a:effectLst/>
                <a:latin typeface="+mn-lt"/>
                <a:ea typeface="+mn-ea"/>
                <a:cs typeface="+mn-cs"/>
              </a:rPr>
              <a:t>waf</a:t>
            </a:r>
            <a:r>
              <a:rPr lang="zh-CN" altLang="en-US" sz="1200" kern="1200" dirty="0">
                <a:solidFill>
                  <a:schemeClr val="tx1"/>
                </a:solidFill>
                <a:effectLst/>
                <a:latin typeface="+mn-lt"/>
                <a:ea typeface="+mn-ea"/>
                <a:cs typeface="+mn-cs"/>
              </a:rPr>
              <a:t>应支持根据爬虫特征和</a:t>
            </a:r>
            <a:r>
              <a:rPr lang="en-US" sz="1200" kern="1200" dirty="0">
                <a:solidFill>
                  <a:schemeClr val="tx1"/>
                </a:solidFill>
                <a:effectLst/>
                <a:latin typeface="+mn-lt"/>
                <a:ea typeface="+mn-ea"/>
                <a:cs typeface="+mn-cs"/>
              </a:rPr>
              <a:t>IP</a:t>
            </a:r>
            <a:r>
              <a:rPr lang="zh-CN" altLang="en-US" sz="1200" kern="1200" dirty="0">
                <a:solidFill>
                  <a:schemeClr val="tx1"/>
                </a:solidFill>
                <a:effectLst/>
                <a:latin typeface="+mn-lt"/>
                <a:ea typeface="+mn-ea"/>
                <a:cs typeface="+mn-cs"/>
              </a:rPr>
              <a:t>，进行多维度的规则匹配，发现并定位爬虫的行为数据，结合分析结果等数据，快速识别爬虫行为，追溯爬虫来源，并区分善意与恶意爬虫，支持善意爬虫的真实</a:t>
            </a:r>
            <a:r>
              <a:rPr lang="en-US" sz="1200" kern="1200" dirty="0">
                <a:solidFill>
                  <a:schemeClr val="tx1"/>
                </a:solidFill>
                <a:effectLst/>
                <a:latin typeface="+mn-lt"/>
                <a:ea typeface="+mn-ea"/>
                <a:cs typeface="+mn-cs"/>
              </a:rPr>
              <a:t>IP</a:t>
            </a:r>
            <a:r>
              <a:rPr lang="zh-CN" altLang="en-US" sz="1200" kern="1200" dirty="0">
                <a:solidFill>
                  <a:schemeClr val="tx1"/>
                </a:solidFill>
                <a:effectLst/>
                <a:latin typeface="+mn-lt"/>
                <a:ea typeface="+mn-ea"/>
                <a:cs typeface="+mn-cs"/>
              </a:rPr>
              <a:t>检测</a:t>
            </a:r>
            <a:endParaRPr lang="en-HK" altLang="zh-CN" dirty="0"/>
          </a:p>
        </p:txBody>
      </p:sp>
      <p:sp>
        <p:nvSpPr>
          <p:cNvPr id="4" name="Slide Number Placeholder 3"/>
          <p:cNvSpPr>
            <a:spLocks noGrp="1"/>
          </p:cNvSpPr>
          <p:nvPr>
            <p:ph type="sldNum" sz="quarter" idx="5"/>
          </p:nvPr>
        </p:nvSpPr>
        <p:spPr/>
        <p:txBody>
          <a:bodyPr/>
          <a:lstStyle/>
          <a:p>
            <a:fld id="{D503D4D0-246E-FC42-9202-1512C364F34A}" type="slidenum">
              <a:rPr lang="en-US" smtClean="0"/>
              <a:t>11</a:t>
            </a:fld>
            <a:endParaRPr lang="en-US"/>
          </a:p>
        </p:txBody>
      </p:sp>
    </p:spTree>
    <p:extLst>
      <p:ext uri="{BB962C8B-B14F-4D97-AF65-F5344CB8AC3E}">
        <p14:creationId xmlns:p14="http://schemas.microsoft.com/office/powerpoint/2010/main" val="2180515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拓展安全防护要求包含了三大项</a:t>
            </a:r>
            <a:r>
              <a:rPr lang="zh-CN" altLang="en-US" dirty="0"/>
              <a:t>，分别是：网页防篡改，</a:t>
            </a:r>
            <a:r>
              <a:rPr lang="en-US" altLang="zh-CN" dirty="0"/>
              <a:t>API</a:t>
            </a:r>
            <a:r>
              <a:rPr lang="zh-CN" altLang="en-US" dirty="0"/>
              <a:t>安全、访问合规性检测。</a:t>
            </a:r>
            <a:endParaRPr lang="en-HK" altLang="zh-CN" dirty="0"/>
          </a:p>
          <a:p>
            <a:r>
              <a:rPr lang="zh-CN" altLang="en-US" sz="1200" b="0" i="0" kern="1200" dirty="0">
                <a:solidFill>
                  <a:schemeClr val="tx1"/>
                </a:solidFill>
                <a:effectLst/>
                <a:latin typeface="+mn-lt"/>
                <a:ea typeface="+mn-ea"/>
                <a:cs typeface="+mn-cs"/>
              </a:rPr>
              <a:t>网页防篡改能够保护网站代码文件不被篡改，可用于保护网站安全、防止黑客入侵。具体项目包括：检测攻击者注入的恶意代码；支持对静态网页进行缓存配置；支持将网页锁定为缓存网页，计算网页相似度，支持对页面内容的保护等。</a:t>
            </a:r>
            <a:endParaRPr lang="en-HK"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API</a:t>
            </a:r>
            <a:r>
              <a:rPr lang="zh-CN" altLang="en-US" sz="1200" b="0" i="0" kern="1200" dirty="0">
                <a:solidFill>
                  <a:schemeClr val="tx1"/>
                </a:solidFill>
                <a:effectLst/>
                <a:latin typeface="+mn-lt"/>
                <a:ea typeface="+mn-ea"/>
                <a:cs typeface="+mn-cs"/>
              </a:rPr>
              <a:t>安全能够严格控制访问数据权限，避免越权访问造成数据流失，严密保护数据资产安全。具体项目包括：对</a:t>
            </a:r>
            <a:r>
              <a:rPr lang="en-US" altLang="zh-CN" sz="1200" b="0" i="0" kern="1200" dirty="0">
                <a:solidFill>
                  <a:schemeClr val="tx1"/>
                </a:solidFill>
                <a:effectLst/>
                <a:latin typeface="+mn-lt"/>
                <a:ea typeface="+mn-ea"/>
                <a:cs typeface="+mn-cs"/>
              </a:rPr>
              <a:t>API</a:t>
            </a:r>
            <a:r>
              <a:rPr lang="zh-CN" altLang="en-US" sz="1200" b="0" i="0" kern="1200" dirty="0">
                <a:solidFill>
                  <a:schemeClr val="tx1"/>
                </a:solidFill>
                <a:effectLst/>
                <a:latin typeface="+mn-lt"/>
                <a:ea typeface="+mn-ea"/>
                <a:cs typeface="+mn-cs"/>
              </a:rPr>
              <a:t>访问行为进行管控、对</a:t>
            </a:r>
            <a:r>
              <a:rPr lang="en-US" altLang="zh-CN" sz="1200" b="0" i="0" kern="1200" dirty="0">
                <a:solidFill>
                  <a:schemeClr val="tx1"/>
                </a:solidFill>
                <a:effectLst/>
                <a:latin typeface="+mn-lt"/>
                <a:ea typeface="+mn-ea"/>
                <a:cs typeface="+mn-cs"/>
              </a:rPr>
              <a:t>API</a:t>
            </a:r>
            <a:r>
              <a:rPr lang="zh-CN" altLang="en-US" sz="1200" b="0" i="0" kern="1200" dirty="0">
                <a:solidFill>
                  <a:schemeClr val="tx1"/>
                </a:solidFill>
                <a:effectLst/>
                <a:latin typeface="+mn-lt"/>
                <a:ea typeface="+mn-ea"/>
                <a:cs typeface="+mn-cs"/>
              </a:rPr>
              <a:t>异常现象进行监控分析、通过报表还原</a:t>
            </a:r>
            <a:r>
              <a:rPr lang="en-US" altLang="zh-CN" sz="1200" b="0" i="0" kern="1200" dirty="0">
                <a:solidFill>
                  <a:schemeClr val="tx1"/>
                </a:solidFill>
                <a:effectLst/>
                <a:latin typeface="+mn-lt"/>
                <a:ea typeface="+mn-ea"/>
                <a:cs typeface="+mn-cs"/>
              </a:rPr>
              <a:t>API</a:t>
            </a:r>
            <a:r>
              <a:rPr lang="zh-CN" altLang="en-US" sz="1200" b="0" i="0" kern="1200" dirty="0">
                <a:solidFill>
                  <a:schemeClr val="tx1"/>
                </a:solidFill>
                <a:effectLst/>
                <a:latin typeface="+mn-lt"/>
                <a:ea typeface="+mn-ea"/>
                <a:cs typeface="+mn-cs"/>
              </a:rPr>
              <a:t>异常事件等。</a:t>
            </a:r>
            <a:endParaRPr lang="en-HK"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访问合规性检测包括对请求合规性限制的防护策略、支持参数重复攻击检测、支持请求走私攻击检测等等。</a:t>
            </a:r>
            <a:endParaRPr lang="en-HK" altLang="zh-CN" dirty="0"/>
          </a:p>
        </p:txBody>
      </p:sp>
      <p:sp>
        <p:nvSpPr>
          <p:cNvPr id="4" name="Slide Number Placeholder 3"/>
          <p:cNvSpPr>
            <a:spLocks noGrp="1"/>
          </p:cNvSpPr>
          <p:nvPr>
            <p:ph type="sldNum" sz="quarter" idx="5"/>
          </p:nvPr>
        </p:nvSpPr>
        <p:spPr/>
        <p:txBody>
          <a:bodyPr/>
          <a:lstStyle/>
          <a:p>
            <a:fld id="{D503D4D0-246E-FC42-9202-1512C364F34A}" type="slidenum">
              <a:rPr lang="en-US" smtClean="0"/>
              <a:t>12</a:t>
            </a:fld>
            <a:endParaRPr lang="en-US"/>
          </a:p>
        </p:txBody>
      </p:sp>
    </p:spTree>
    <p:extLst>
      <p:ext uri="{BB962C8B-B14F-4D97-AF65-F5344CB8AC3E}">
        <p14:creationId xmlns:p14="http://schemas.microsoft.com/office/powerpoint/2010/main" val="583777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安全管理包含了三大项</a:t>
            </a:r>
            <a:r>
              <a:rPr lang="zh-CN" altLang="en-US" dirty="0"/>
              <a:t>，分别是日志管理、数据可视化 和威胁告警。</a:t>
            </a:r>
            <a:endParaRPr lang="en-HK" altLang="zh-CN" dirty="0"/>
          </a:p>
          <a:p>
            <a:r>
              <a:rPr lang="zh-CN" altLang="en-US" dirty="0"/>
              <a:t>首先是日志管理，</a:t>
            </a:r>
            <a:r>
              <a:rPr lang="zh-CN" altLang="en-US" sz="1200" b="0" i="0" kern="1200" dirty="0">
                <a:solidFill>
                  <a:schemeClr val="tx1"/>
                </a:solidFill>
                <a:effectLst/>
                <a:latin typeface="+mn-lt"/>
                <a:ea typeface="+mn-ea"/>
                <a:cs typeface="+mn-cs"/>
              </a:rPr>
              <a:t>日志管理是运行过程中发生事件的记录，可以使用数据进行故障排除，获得业务洞察，同时确保应用程序和基础设施的合规性和安全性。</a:t>
            </a:r>
            <a:endParaRPr lang="en-HK"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日志功能应包含安全及系统日志。安全日志应包括记录</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应用防护、</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漏洞的日志、</a:t>
            </a:r>
            <a:r>
              <a:rPr lang="en-US" altLang="zh-CN" sz="1200" b="0" i="0" kern="1200" dirty="0">
                <a:solidFill>
                  <a:schemeClr val="tx1"/>
                </a:solidFill>
                <a:effectLst/>
                <a:latin typeface="+mn-lt"/>
                <a:ea typeface="+mn-ea"/>
                <a:cs typeface="+mn-cs"/>
              </a:rPr>
              <a:t>CC</a:t>
            </a:r>
            <a:r>
              <a:rPr lang="zh-CN" altLang="en-US" sz="1200" b="0" i="0" kern="1200" dirty="0">
                <a:solidFill>
                  <a:schemeClr val="tx1"/>
                </a:solidFill>
                <a:effectLst/>
                <a:latin typeface="+mn-lt"/>
                <a:ea typeface="+mn-ea"/>
                <a:cs typeface="+mn-cs"/>
              </a:rPr>
              <a:t>日志、爬虫防护日志和访问控制日志等。</a:t>
            </a:r>
            <a:endParaRPr lang="en-HK"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系统日志应包括管理员的操作记录。</a:t>
            </a:r>
            <a:endParaRPr lang="en-HK"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日志还应支持收集、聚合、解析、存储、分析、搜索、归档和处置等功能。</a:t>
            </a:r>
            <a:endParaRPr lang="en-HK" altLang="zh-C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503D4D0-246E-FC42-9202-1512C364F34A}" type="slidenum">
              <a:rPr lang="en-US" smtClean="0"/>
              <a:t>13</a:t>
            </a:fld>
            <a:endParaRPr lang="en-US"/>
          </a:p>
        </p:txBody>
      </p:sp>
    </p:spTree>
    <p:extLst>
      <p:ext uri="{BB962C8B-B14F-4D97-AF65-F5344CB8AC3E}">
        <p14:creationId xmlns:p14="http://schemas.microsoft.com/office/powerpoint/2010/main" val="145425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数据可视化可以</a:t>
            </a:r>
            <a:r>
              <a:rPr lang="zh-CN" altLang="en-US" sz="1200" kern="1200" dirty="0">
                <a:solidFill>
                  <a:schemeClr val="tx1"/>
                </a:solidFill>
                <a:effectLst/>
                <a:latin typeface="+mn-lt"/>
                <a:ea typeface="+mn-ea"/>
                <a:cs typeface="+mn-cs"/>
              </a:rPr>
              <a:t>提供可视化、透明化的数据分析和决策能力。</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具体包括：展示运行状态、安全能力和业务防护等信息；展示云</a:t>
            </a:r>
            <a:r>
              <a:rPr lang="en-US" altLang="zh-CN" sz="1200" kern="1200" dirty="0" err="1">
                <a:solidFill>
                  <a:schemeClr val="tx1"/>
                </a:solidFill>
                <a:effectLst/>
                <a:latin typeface="+mn-lt"/>
                <a:ea typeface="+mn-ea"/>
                <a:cs typeface="+mn-cs"/>
              </a:rPr>
              <a:t>waf</a:t>
            </a:r>
            <a:r>
              <a:rPr lang="zh-CN" altLang="en-US" sz="1200" kern="1200" dirty="0">
                <a:solidFill>
                  <a:schemeClr val="tx1"/>
                </a:solidFill>
                <a:effectLst/>
                <a:latin typeface="+mn-lt"/>
                <a:ea typeface="+mn-ea"/>
                <a:cs typeface="+mn-cs"/>
              </a:rPr>
              <a:t>实时工坊态势、展示受影响业务的具体事件信息等。</a:t>
            </a:r>
            <a:endParaRPr lang="en-HK" altLang="zh-CN" sz="1200" kern="1200" dirty="0">
              <a:solidFill>
                <a:schemeClr val="tx1"/>
              </a:solidFill>
              <a:effectLst/>
              <a:latin typeface="+mn-lt"/>
              <a:ea typeface="+mn-ea"/>
              <a:cs typeface="+mn-cs"/>
            </a:endParaRPr>
          </a:p>
          <a:p>
            <a:endParaRPr lang="en-HK"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威胁告警则指，云</a:t>
            </a:r>
            <a:r>
              <a:rPr lang="en-US" sz="1200" kern="1200" dirty="0">
                <a:solidFill>
                  <a:schemeClr val="tx1"/>
                </a:solidFill>
                <a:effectLst/>
                <a:latin typeface="+mn-lt"/>
                <a:ea typeface="+mn-ea"/>
                <a:cs typeface="+mn-cs"/>
              </a:rPr>
              <a:t>WAF</a:t>
            </a:r>
            <a:r>
              <a:rPr lang="zh-CN" altLang="en-US" sz="1200" kern="1200" dirty="0">
                <a:solidFill>
                  <a:schemeClr val="tx1"/>
                </a:solidFill>
                <a:effectLst/>
                <a:latin typeface="+mn-lt"/>
                <a:ea typeface="+mn-ea"/>
                <a:cs typeface="+mn-cs"/>
              </a:rPr>
              <a:t>应支持对事件进行监控，具体包括</a:t>
            </a:r>
            <a:r>
              <a:rPr lang="en-HK" dirty="0">
                <a:effectLst/>
              </a:rPr>
              <a:t> </a:t>
            </a:r>
          </a:p>
          <a:p>
            <a:r>
              <a:rPr lang="zh-CN" altLang="en-HK" sz="1200" kern="1200" dirty="0">
                <a:solidFill>
                  <a:schemeClr val="tx1"/>
                </a:solidFill>
                <a:effectLst/>
                <a:latin typeface="+mn-lt"/>
                <a:ea typeface="+mn-ea"/>
                <a:cs typeface="+mn-cs"/>
              </a:rPr>
              <a:t>在发生</a:t>
            </a:r>
            <a:r>
              <a:rPr lang="zh-CN" altLang="en-US" sz="1200" kern="1200" dirty="0">
                <a:solidFill>
                  <a:schemeClr val="tx1"/>
                </a:solidFill>
                <a:effectLst/>
                <a:latin typeface="+mn-lt"/>
                <a:ea typeface="+mn-ea"/>
                <a:cs typeface="+mn-cs"/>
              </a:rPr>
              <a:t>异常时进行告警、对数据指标设置异常监控和告警，支持用户自定义设置指标异常的阈值等。</a:t>
            </a:r>
            <a:endParaRPr lang="en-HK" altLang="zh-C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503D4D0-246E-FC42-9202-1512C364F34A}" type="slidenum">
              <a:rPr lang="en-US" smtClean="0"/>
              <a:t>14</a:t>
            </a:fld>
            <a:endParaRPr lang="en-US"/>
          </a:p>
        </p:txBody>
      </p:sp>
    </p:spTree>
    <p:extLst>
      <p:ext uri="{BB962C8B-B14F-4D97-AF65-F5344CB8AC3E}">
        <p14:creationId xmlns:p14="http://schemas.microsoft.com/office/powerpoint/2010/main" val="2320180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通用安全能力包含三大模块</a:t>
            </a:r>
            <a:r>
              <a:rPr lang="zh-CN" altLang="en-US" dirty="0"/>
              <a:t>，分别是：身份安全、数据安全和平台安全能力。</a:t>
            </a:r>
            <a:endParaRPr lang="en-HK" altLang="zh-CN" dirty="0"/>
          </a:p>
          <a:p>
            <a:r>
              <a:rPr lang="zh-CN" altLang="en-US" sz="1200" b="0" i="0" kern="1200" dirty="0">
                <a:solidFill>
                  <a:schemeClr val="tx1"/>
                </a:solidFill>
                <a:effectLst/>
                <a:latin typeface="+mn-lt"/>
                <a:ea typeface="+mn-ea"/>
                <a:cs typeface="+mn-cs"/>
              </a:rPr>
              <a:t>在数字化时代，个人信息具有高度流动性。日益成熟的数据挖掘技术，使得个人信息更加透明。身份据信息的安全关乎企业声誉，公众信任感，和经济利益。保护身份安全至关重要。在标准中具体包括：支持身份管理、策略管理、登录过程支持双因子验证、支持租户隔离等等。</a:t>
            </a:r>
            <a:endParaRPr lang="en-HK"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数据安全包括两部分：分别是数据传输加密保护，和数据存储加密保护。对于传输和存储加密，均应支持</a:t>
            </a:r>
            <a:r>
              <a:rPr lang="zh-CN" altLang="en-US" sz="1200" kern="100" dirty="0">
                <a:solidFill>
                  <a:schemeClr val="bg1"/>
                </a:solidFill>
                <a:latin typeface="Microsoft YaHei" panose="020B0503020204020204" pitchFamily="34" charset="-122"/>
              </a:rPr>
              <a:t>主流对称算法或非对称算法中的一个；并对设计密码算法相关的内容，按照国家有关规定实施。</a:t>
            </a:r>
            <a:endParaRPr lang="en-US" dirty="0"/>
          </a:p>
        </p:txBody>
      </p:sp>
      <p:sp>
        <p:nvSpPr>
          <p:cNvPr id="4" name="Slide Number Placeholder 3"/>
          <p:cNvSpPr>
            <a:spLocks noGrp="1"/>
          </p:cNvSpPr>
          <p:nvPr>
            <p:ph type="sldNum" sz="quarter" idx="5"/>
          </p:nvPr>
        </p:nvSpPr>
        <p:spPr/>
        <p:txBody>
          <a:bodyPr/>
          <a:lstStyle/>
          <a:p>
            <a:fld id="{D503D4D0-246E-FC42-9202-1512C364F34A}" type="slidenum">
              <a:rPr lang="en-US" smtClean="0"/>
              <a:t>15</a:t>
            </a:fld>
            <a:endParaRPr lang="en-US"/>
          </a:p>
        </p:txBody>
      </p:sp>
    </p:spTree>
    <p:extLst>
      <p:ext uri="{BB962C8B-B14F-4D97-AF65-F5344CB8AC3E}">
        <p14:creationId xmlns:p14="http://schemas.microsoft.com/office/powerpoint/2010/main" val="3486883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性能与可拓展性定义了</a:t>
            </a:r>
            <a:r>
              <a:rPr lang="zh-CN" altLang="en-US" sz="1200" kern="1200" dirty="0">
                <a:solidFill>
                  <a:schemeClr val="tx1"/>
                </a:solidFill>
                <a:effectLst/>
                <a:latin typeface="+mn-lt"/>
                <a:ea typeface="+mn-ea"/>
                <a:cs typeface="+mn-cs"/>
              </a:rPr>
              <a:t>云</a:t>
            </a:r>
            <a:r>
              <a:rPr lang="en-US" sz="1200" kern="1200" dirty="0">
                <a:solidFill>
                  <a:schemeClr val="tx1"/>
                </a:solidFill>
                <a:effectLst/>
                <a:latin typeface="+mn-lt"/>
                <a:ea typeface="+mn-ea"/>
                <a:cs typeface="+mn-cs"/>
              </a:rPr>
              <a:t>WAF</a:t>
            </a:r>
            <a:r>
              <a:rPr lang="zh-CN" altLang="en-US" sz="1200" kern="1200" dirty="0">
                <a:solidFill>
                  <a:schemeClr val="tx1"/>
                </a:solidFill>
                <a:effectLst/>
                <a:latin typeface="+mn-lt"/>
                <a:ea typeface="+mn-ea"/>
                <a:cs typeface="+mn-cs"/>
              </a:rPr>
              <a:t>应具备满足客户要求的基本性能和可拓展性能</a:t>
            </a:r>
            <a:r>
              <a:rPr lang="en-HK" dirty="0">
                <a:effectLst/>
              </a:rPr>
              <a:t> </a:t>
            </a:r>
            <a:r>
              <a:rPr lang="zh-CN" altLang="en-US" dirty="0">
                <a:effectLst/>
              </a:rPr>
              <a:t>。</a:t>
            </a:r>
            <a:endParaRPr lang="en-HK" altLang="zh-CN" dirty="0">
              <a:effectLst/>
            </a:endParaRPr>
          </a:p>
          <a:p>
            <a:r>
              <a:rPr lang="zh-CN" altLang="en-US" dirty="0">
                <a:effectLst/>
              </a:rPr>
              <a:t>可靠性包括：支持负载均衡、平滑扩容、逃生机制等。</a:t>
            </a:r>
            <a:endParaRPr lang="en-US" dirty="0"/>
          </a:p>
        </p:txBody>
      </p:sp>
      <p:sp>
        <p:nvSpPr>
          <p:cNvPr id="4" name="Slide Number Placeholder 3"/>
          <p:cNvSpPr>
            <a:spLocks noGrp="1"/>
          </p:cNvSpPr>
          <p:nvPr>
            <p:ph type="sldNum" sz="quarter" idx="5"/>
          </p:nvPr>
        </p:nvSpPr>
        <p:spPr/>
        <p:txBody>
          <a:bodyPr/>
          <a:lstStyle/>
          <a:p>
            <a:fld id="{D503D4D0-246E-FC42-9202-1512C364F34A}" type="slidenum">
              <a:rPr lang="en-US" smtClean="0"/>
              <a:t>16</a:t>
            </a:fld>
            <a:endParaRPr lang="en-US"/>
          </a:p>
        </p:txBody>
      </p:sp>
    </p:spTree>
    <p:extLst>
      <p:ext uri="{BB962C8B-B14F-4D97-AF65-F5344CB8AC3E}">
        <p14:creationId xmlns:p14="http://schemas.microsoft.com/office/powerpoint/2010/main" val="1288029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3D4D0-246E-FC42-9202-1512C364F3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991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3D4D0-246E-FC42-9202-1512C364F34A}" type="slidenum">
              <a:rPr lang="en-US" smtClean="0"/>
              <a:t>19</a:t>
            </a:fld>
            <a:endParaRPr lang="en-US"/>
          </a:p>
        </p:txBody>
      </p:sp>
    </p:spTree>
    <p:extLst>
      <p:ext uri="{BB962C8B-B14F-4D97-AF65-F5344CB8AC3E}">
        <p14:creationId xmlns:p14="http://schemas.microsoft.com/office/powerpoint/2010/main" val="1403566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3D4D0-246E-FC42-9202-1512C364F3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2303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我今天的分享将从以下四个方面展开</a:t>
            </a:r>
            <a:r>
              <a:rPr lang="zh-CN" altLang="en-US" dirty="0"/>
              <a:t>，分别是：</a:t>
            </a:r>
            <a:r>
              <a:rPr lang="en-US" altLang="zh-CN" dirty="0"/>
              <a:t>《</a:t>
            </a:r>
            <a:r>
              <a:rPr lang="zh-CN" altLang="en-US" dirty="0"/>
              <a:t>云</a:t>
            </a:r>
            <a:r>
              <a:rPr lang="en-US" altLang="zh-CN" dirty="0"/>
              <a:t>web</a:t>
            </a:r>
            <a:r>
              <a:rPr lang="zh-CN" altLang="en-US" dirty="0"/>
              <a:t>应用防火墙能力要求</a:t>
            </a:r>
            <a:r>
              <a:rPr lang="en-US" altLang="zh-CN" dirty="0"/>
              <a:t>》</a:t>
            </a:r>
            <a:r>
              <a:rPr lang="zh-CN" altLang="en-US" dirty="0"/>
              <a:t>标准撰写的背景及意义；标准解读；评估洞察，以及后续的规划分享。</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3D4D0-246E-FC42-9202-1512C364F3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0148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A64FC-5F4A-4649-9B6E-327D4245895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73561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3D4D0-246E-FC42-9202-1512C364F3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7414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首先是背景及意义</a:t>
            </a:r>
            <a:r>
              <a:rPr lang="zh-CN" altLang="en-US" dirty="0"/>
              <a:t>。</a:t>
            </a:r>
            <a:endParaRPr lang="en-HK" altLang="zh-CN" dirty="0"/>
          </a:p>
          <a:p>
            <a:r>
              <a:rPr lang="zh-CN" altLang="en-US" dirty="0"/>
              <a:t>在数字化时代下，企业信息化建设的步伐明显加快。与此同时，应用安全也面临多重威胁。新型攻击方式层出不穷，导致传统</a:t>
            </a:r>
            <a:r>
              <a:rPr lang="en-US" altLang="zh-CN" dirty="0"/>
              <a:t>WAF</a:t>
            </a:r>
            <a:r>
              <a:rPr lang="zh-CN" altLang="en-US" dirty="0"/>
              <a:t>可靠性降低。不仅如此，</a:t>
            </a:r>
            <a:r>
              <a:rPr lang="en-US" altLang="zh-CN" dirty="0"/>
              <a:t>Web</a:t>
            </a:r>
            <a:r>
              <a:rPr lang="zh-CN" altLang="en-US" dirty="0"/>
              <a:t>漏洞，也更加难以鉴别。它们不易发现，不易防护，当攻击者实行违规操作时，传统防护工具很难进行区分。同时，随着应用程序接入渠道越来越丰富，</a:t>
            </a:r>
            <a:r>
              <a:rPr lang="en-US" altLang="zh-CN" dirty="0"/>
              <a:t>API</a:t>
            </a:r>
            <a:r>
              <a:rPr lang="zh-CN" altLang="en-US" dirty="0"/>
              <a:t>风险也不断增加。</a:t>
            </a:r>
            <a:endParaRPr lang="en-HK" altLang="zh-CN" dirty="0"/>
          </a:p>
          <a:p>
            <a:r>
              <a:rPr lang="en-US" altLang="zh-CN" dirty="0"/>
              <a:t>2019</a:t>
            </a:r>
            <a:r>
              <a:rPr lang="zh-CN" altLang="en-US" dirty="0"/>
              <a:t>至</a:t>
            </a:r>
            <a:r>
              <a:rPr lang="en-US" altLang="zh-CN" dirty="0"/>
              <a:t>2021</a:t>
            </a:r>
            <a:r>
              <a:rPr lang="zh-CN" altLang="en-US" dirty="0"/>
              <a:t>年，</a:t>
            </a:r>
            <a:r>
              <a:rPr lang="en-US" altLang="zh-CN" dirty="0"/>
              <a:t>WEB</a:t>
            </a:r>
            <a:r>
              <a:rPr lang="zh-CN" altLang="en-US" dirty="0"/>
              <a:t>漏洞比例逐年递增，到</a:t>
            </a:r>
            <a:r>
              <a:rPr lang="en-US" altLang="zh-CN" dirty="0"/>
              <a:t>2021</a:t>
            </a:r>
            <a:r>
              <a:rPr lang="zh-CN" altLang="en-US" dirty="0"/>
              <a:t>年已达到</a:t>
            </a:r>
            <a:r>
              <a:rPr lang="en-US" altLang="zh-CN" dirty="0"/>
              <a:t>29.6%</a:t>
            </a:r>
            <a:r>
              <a:rPr lang="zh-CN" altLang="en-US" dirty="0"/>
              <a:t>。</a:t>
            </a:r>
            <a:endParaRPr lang="en-HK" altLang="zh-CN" dirty="0"/>
          </a:p>
          <a:p>
            <a:r>
              <a:rPr lang="en-HK" dirty="0" err="1"/>
              <a:t>应用安全面临的多重威胁</a:t>
            </a:r>
            <a:r>
              <a:rPr lang="zh-CN" altLang="en-US" dirty="0"/>
              <a:t>，导致网络攻击事件频发。常见的攻击事件包括</a:t>
            </a:r>
            <a:r>
              <a:rPr lang="en-US" altLang="zh-CN" dirty="0"/>
              <a:t>DDoS</a:t>
            </a:r>
            <a:r>
              <a:rPr lang="zh-CN" altLang="en-US" dirty="0"/>
              <a:t>攻击、恶意爬虫攻击、网页恶意篡改等等，这些攻击事件造成的恶劣影响不仅会阻碍企业运营发展，同时也威胁着社会民生安全。</a:t>
            </a:r>
            <a:endParaRPr lang="en-HK" altLang="zh-CN" dirty="0"/>
          </a:p>
          <a:p>
            <a:r>
              <a:rPr lang="zh-CN" altLang="en-US" dirty="0"/>
              <a:t>而传统</a:t>
            </a:r>
            <a:r>
              <a:rPr lang="en-US" altLang="zh-CN" dirty="0"/>
              <a:t>WAF</a:t>
            </a:r>
            <a:r>
              <a:rPr lang="zh-CN" altLang="en-US" dirty="0"/>
              <a:t>逐渐难以满足网络安全需求。它们响应速度慢，且通常难以形成闭环。</a:t>
            </a:r>
            <a:endParaRPr lang="en-HK" dirty="0"/>
          </a:p>
          <a:p>
            <a:endParaRPr lang="en-US" dirty="0"/>
          </a:p>
        </p:txBody>
      </p:sp>
      <p:sp>
        <p:nvSpPr>
          <p:cNvPr id="4" name="Slide Number Placeholder 3"/>
          <p:cNvSpPr>
            <a:spLocks noGrp="1"/>
          </p:cNvSpPr>
          <p:nvPr>
            <p:ph type="sldNum" sz="quarter" idx="5"/>
          </p:nvPr>
        </p:nvSpPr>
        <p:spPr/>
        <p:txBody>
          <a:bodyPr/>
          <a:lstStyle/>
          <a:p>
            <a:fld id="{D503D4D0-246E-FC42-9202-1512C364F34A}" type="slidenum">
              <a:rPr lang="en-US" smtClean="0"/>
              <a:t>4</a:t>
            </a:fld>
            <a:endParaRPr lang="en-US"/>
          </a:p>
        </p:txBody>
      </p:sp>
    </p:spTree>
    <p:extLst>
      <p:ext uri="{BB962C8B-B14F-4D97-AF65-F5344CB8AC3E}">
        <p14:creationId xmlns:p14="http://schemas.microsoft.com/office/powerpoint/2010/main" val="1424898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应用安全面临的挑战与日俱增。在此背景下，我国各级监管机构高度重视应用领域安全，并出台多项相关政策文件。</a:t>
            </a:r>
            <a:endParaRPr lang="en-HK"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中央</a:t>
            </a:r>
            <a:r>
              <a:rPr lang="zh-CN" altLang="en-US" sz="1200" b="1" i="0" kern="1200" dirty="0">
                <a:solidFill>
                  <a:schemeClr val="tx1"/>
                </a:solidFill>
                <a:effectLst/>
                <a:latin typeface="+mn-lt"/>
                <a:ea typeface="+mn-ea"/>
                <a:cs typeface="+mn-cs"/>
              </a:rPr>
              <a:t>十四五规划</a:t>
            </a:r>
            <a:r>
              <a:rPr lang="zh-CN" altLang="en-US" sz="1200" b="0" i="0" kern="1200" dirty="0">
                <a:solidFill>
                  <a:schemeClr val="tx1"/>
                </a:solidFill>
                <a:effectLst/>
                <a:latin typeface="+mn-lt"/>
                <a:ea typeface="+mn-ea"/>
                <a:cs typeface="+mn-cs"/>
              </a:rPr>
              <a:t>指出，应提升网络安全威胁发现、监测预警、应急指挥、攻击溯源能力。</a:t>
            </a:r>
            <a:endParaRPr lang="en-HK"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 </a:t>
            </a:r>
            <a:r>
              <a:rPr lang="zh-CN" altLang="en-HK" sz="1200" b="0" i="0" kern="1200" dirty="0">
                <a:solidFill>
                  <a:schemeClr val="tx1"/>
                </a:solidFill>
                <a:effectLst/>
                <a:latin typeface="+mn-lt"/>
                <a:ea typeface="+mn-ea"/>
                <a:cs typeface="+mn-cs"/>
              </a:rPr>
              <a:t>中共中央</a:t>
            </a:r>
            <a:r>
              <a:rPr lang="zh-CN" altLang="en-US" sz="1200" b="0" i="0" kern="1200" dirty="0">
                <a:solidFill>
                  <a:schemeClr val="tx1"/>
                </a:solidFill>
                <a:effectLst/>
                <a:latin typeface="+mn-lt"/>
                <a:ea typeface="+mn-ea"/>
                <a:cs typeface="+mn-cs"/>
              </a:rPr>
              <a:t>、国务院</a:t>
            </a:r>
            <a:r>
              <a:rPr lang="en-US" altLang="zh-CN" sz="1200" b="0" i="0" kern="1200" dirty="0">
                <a:solidFill>
                  <a:schemeClr val="tx1"/>
                </a:solidFill>
                <a:effectLst/>
                <a:latin typeface="+mn-lt"/>
                <a:ea typeface="+mn-ea"/>
                <a:cs typeface="+mn-cs"/>
              </a:rPr>
              <a:t>2021</a:t>
            </a:r>
            <a:r>
              <a:rPr lang="zh-CN" altLang="en-US" sz="1200" b="0" i="0" kern="1200" dirty="0">
                <a:solidFill>
                  <a:schemeClr val="tx1"/>
                </a:solidFill>
                <a:effectLst/>
                <a:latin typeface="+mn-lt"/>
                <a:ea typeface="+mn-ea"/>
                <a:cs typeface="+mn-cs"/>
              </a:rPr>
              <a:t>年印发的</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国家标准化发展纲要</a:t>
            </a:r>
            <a:r>
              <a:rPr lang="en-US" altLang="zh-CN" sz="1200" b="1"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指出，应强化</a:t>
            </a:r>
            <a:r>
              <a:rPr kumimoji="0" lang="zh-CN" altLang="en-US" sz="1200" b="0" i="0" u="none" strike="noStrike" kern="1200" cap="none" spc="0" normalizeH="0" baseline="0" noProof="0" dirty="0">
                <a:ln>
                  <a:noFill/>
                </a:ln>
                <a:solidFill>
                  <a:srgbClr val="FFFFFF">
                    <a:lumMod val="50000"/>
                  </a:srgbClr>
                </a:solidFill>
                <a:effectLst/>
                <a:uLnTx/>
                <a:uFillTx/>
                <a:latin typeface="Times New Roman" panose="02020603050405020304" pitchFamily="18" charset="0"/>
                <a:ea typeface="微软雅黑"/>
                <a:cs typeface="+mn-cs"/>
              </a:rPr>
              <a:t>网络安全保障体系和能力建设等领域标准的制定实施。</a:t>
            </a:r>
            <a:endParaRPr kumimoji="0" lang="en-HK" altLang="zh-CN" sz="1200" b="0" i="0" u="none" strike="noStrike" kern="1200" cap="none" spc="0" normalizeH="0" baseline="0" noProof="0" dirty="0">
              <a:ln>
                <a:noFill/>
              </a:ln>
              <a:solidFill>
                <a:srgbClr val="FFFFFF">
                  <a:lumMod val="50000"/>
                </a:srgbClr>
              </a:solidFill>
              <a:effectLst/>
              <a:uLnTx/>
              <a:uFillTx/>
              <a:latin typeface="Times New Roman" panose="02020603050405020304" pitchFamily="18" charset="0"/>
              <a:ea typeface="微软雅黑"/>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 工信部、国家互联网信息办公室、公安部三部门</a:t>
            </a:r>
            <a:r>
              <a:rPr lang="en-US" altLang="zh-CN" sz="1200" b="0" i="0" kern="1200" dirty="0">
                <a:solidFill>
                  <a:schemeClr val="tx1"/>
                </a:solidFill>
                <a:effectLst/>
                <a:latin typeface="+mn-lt"/>
                <a:ea typeface="+mn-ea"/>
                <a:cs typeface="+mn-cs"/>
              </a:rPr>
              <a:t>2021</a:t>
            </a:r>
            <a:r>
              <a:rPr lang="zh-CN" altLang="en-US" sz="1200" b="0" i="0" kern="1200" dirty="0">
                <a:solidFill>
                  <a:schemeClr val="tx1"/>
                </a:solidFill>
                <a:effectLst/>
                <a:latin typeface="+mn-lt"/>
                <a:ea typeface="+mn-ea"/>
                <a:cs typeface="+mn-cs"/>
              </a:rPr>
              <a:t>年联合印发的</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网络产品安全漏洞管理规定</a:t>
            </a:r>
            <a:r>
              <a:rPr lang="en-US" altLang="zh-CN" sz="1200" b="1"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指出，应当建立健全网络产品安全漏洞信息接受渠道。</a:t>
            </a:r>
            <a:endParaRPr lang="en-HK"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 </a:t>
            </a:r>
            <a:r>
              <a:rPr lang="zh-CN" altLang="en-HK" sz="1200" b="0" i="0" kern="1200" dirty="0">
                <a:solidFill>
                  <a:schemeClr val="tx1"/>
                </a:solidFill>
                <a:effectLst/>
                <a:latin typeface="+mn-lt"/>
                <a:ea typeface="+mn-ea"/>
                <a:cs typeface="+mn-cs"/>
              </a:rPr>
              <a:t>工信部</a:t>
            </a:r>
            <a:r>
              <a:rPr lang="zh-CN" altLang="en-US" sz="1200" b="0" i="0" kern="1200" dirty="0">
                <a:solidFill>
                  <a:schemeClr val="tx1"/>
                </a:solidFill>
                <a:effectLst/>
                <a:latin typeface="+mn-lt"/>
                <a:ea typeface="+mn-ea"/>
                <a:cs typeface="+mn-cs"/>
              </a:rPr>
              <a:t>印发的</a:t>
            </a:r>
            <a:r>
              <a:rPr lang="en-US" altLang="zh-CN" sz="1200" b="0" i="0" kern="1200" dirty="0">
                <a:solidFill>
                  <a:schemeClr val="tx1"/>
                </a:solidFill>
                <a:effectLst/>
                <a:latin typeface="+mn-lt"/>
                <a:ea typeface="+mn-ea"/>
                <a:cs typeface="+mn-cs"/>
              </a:rPr>
              <a:t>《</a:t>
            </a:r>
            <a:r>
              <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mn-cs"/>
              </a:rPr>
              <a:t>网络安全产业高质量发展三年行动计划</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mn-cs"/>
              </a:rPr>
              <a:t>》</a:t>
            </a:r>
            <a:r>
              <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mn-cs"/>
              </a:rPr>
              <a:t>指出，</a:t>
            </a: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mn-cs"/>
              </a:rPr>
              <a:t>应保障云上资源安全可靠，保障云上业务安全运行。</a:t>
            </a:r>
            <a:endParaRPr lang="en-HK"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这些政策文件体现了我国对于网络安全的重视程度，为网络安全统筹管理能力建设指明方向，同时也将大大加速网络安全基础设施的建设进程。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HK"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在</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政策的引领下，各个企业加大了云安全的建设力度。</a:t>
            </a:r>
            <a:endParaRPr kumimoji="0" lang="en-HK" altLang="zh-CN"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随着企业对</a:t>
            </a:r>
            <a:r>
              <a:rPr kumimoji="0" lang="zh-CN" altLang="en-US" sz="1200" b="1" i="0" u="none" strike="noStrike" kern="1200" cap="none" spc="0" normalizeH="0" baseline="0" noProof="0" dirty="0">
                <a:ln>
                  <a:noFill/>
                </a:ln>
                <a:solidFill>
                  <a:srgbClr val="4276AA"/>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云安全</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的重视程度增加，相应</a:t>
            </a:r>
            <a:r>
              <a:rPr kumimoji="0" lang="zh-CN" altLang="en-US" sz="1200" b="1" i="0" u="none" strike="noStrike" kern="1200" cap="none" spc="0" normalizeH="0" baseline="0" noProof="0" dirty="0">
                <a:ln>
                  <a:noFill/>
                </a:ln>
                <a:solidFill>
                  <a:srgbClr val="4276AA"/>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投入</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在总</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IT</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投入中的</a:t>
            </a:r>
            <a:r>
              <a:rPr kumimoji="0" lang="zh-CN" altLang="en-US" sz="1200" b="1" i="0" u="none" strike="noStrike" kern="1200" cap="none" spc="0" normalizeH="0" baseline="0" noProof="0" dirty="0">
                <a:ln>
                  <a:noFill/>
                </a:ln>
                <a:solidFill>
                  <a:srgbClr val="4276AA"/>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占比不断提高</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。在已经应用私有云的企业中，</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47.5%</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的企业在云安全上的投入占</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IT</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总投入</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10%</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以上；其中，</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11.3%</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的企业私有云安全投入占</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IT</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系统总投入的两成以上。</a:t>
            </a:r>
            <a:endParaRPr kumimoji="0" lang="en-HK" altLang="zh-CN"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4276AA"/>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安全性是企业暂未使用公有云的主要原因</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中国公有云用户发展调查报告（</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2021</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年）</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显示，在尚未应用公有云的企业中，出于安全性考虑而未使用公有云的企业占比为</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49.4%</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en-HK" altLang="zh-CN"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由此可见，在企业业务上云的过程中，安全保障仍需加强。</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1" i="0" u="none" strike="noStrike" kern="1200" cap="none" spc="0" normalizeH="0" baseline="0" noProof="0" dirty="0">
              <a:ln>
                <a:noFill/>
              </a:ln>
              <a:solidFill>
                <a:srgbClr val="4276AA"/>
              </a:solidFill>
              <a:effectLst/>
              <a:uLnTx/>
              <a:uFillTx/>
              <a:latin typeface="微软雅黑" panose="020B0503020204020204" pitchFamily="34" charset="-122"/>
              <a:ea typeface="微软雅黑" panose="020B0503020204020204" pitchFamily="34" charset="-122"/>
              <a:cs typeface="+mn-cs"/>
            </a:endParaRPr>
          </a:p>
          <a:p>
            <a:endParaRPr lang="en-HK" altLang="zh-CN" sz="1200" b="0" i="0" kern="1200" dirty="0">
              <a:solidFill>
                <a:schemeClr val="tx1"/>
              </a:solidFill>
              <a:effectLst/>
              <a:latin typeface="+mn-lt"/>
              <a:ea typeface="+mn-ea"/>
              <a:cs typeface="+mn-cs"/>
            </a:endParaRPr>
          </a:p>
          <a:p>
            <a:endParaRPr lang="en-HK" altLang="zh-C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3D4D0-246E-FC42-9202-1512C364F3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710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随着政企用户业务上云</a:t>
            </a:r>
            <a:r>
              <a:rPr lang="zh-CN" altLang="en-US" dirty="0"/>
              <a:t>，云</a:t>
            </a:r>
            <a:r>
              <a:rPr lang="en-US" altLang="zh-CN" dirty="0"/>
              <a:t>WAF</a:t>
            </a:r>
            <a:r>
              <a:rPr lang="zh-CN" altLang="en-US" dirty="0"/>
              <a:t>的市场份额也将继续平稳增长。</a:t>
            </a:r>
            <a:endParaRPr lang="en-HK" altLang="zh-CN" dirty="0"/>
          </a:p>
          <a:p>
            <a:r>
              <a:rPr lang="en-US" altLang="zh-CN" dirty="0"/>
              <a:t>Waf</a:t>
            </a:r>
            <a:r>
              <a:rPr lang="zh-CN" altLang="en-US" dirty="0"/>
              <a:t>产品按照形态划分可分为三种：硬件</a:t>
            </a:r>
            <a:r>
              <a:rPr lang="en-US" altLang="zh-CN" dirty="0" err="1"/>
              <a:t>waf</a:t>
            </a:r>
            <a:r>
              <a:rPr lang="zh-CN" altLang="en-US" dirty="0"/>
              <a:t>、软件</a:t>
            </a:r>
            <a:r>
              <a:rPr lang="en-US" altLang="zh-CN" dirty="0" err="1"/>
              <a:t>waf</a:t>
            </a:r>
            <a:r>
              <a:rPr lang="zh-CN" altLang="en-US" dirty="0"/>
              <a:t>、和云</a:t>
            </a:r>
            <a:r>
              <a:rPr lang="en-US" altLang="zh-CN" dirty="0" err="1"/>
              <a:t>waf</a:t>
            </a:r>
            <a:r>
              <a:rPr lang="zh-CN" altLang="en-US" dirty="0"/>
              <a:t>。</a:t>
            </a:r>
            <a:endParaRPr lang="en-HK" altLang="zh-CN" dirty="0"/>
          </a:p>
          <a:p>
            <a:r>
              <a:rPr lang="zh-CN" altLang="en-US" dirty="0"/>
              <a:t>硬件</a:t>
            </a:r>
            <a:r>
              <a:rPr lang="en-US" altLang="zh-CN" dirty="0" err="1"/>
              <a:t>waf</a:t>
            </a:r>
            <a:r>
              <a:rPr lang="zh-CN" altLang="en-US" dirty="0"/>
              <a:t>部署简易，通常以</a:t>
            </a:r>
            <a:r>
              <a:rPr lang="zh-CN" altLang="en-HK" dirty="0"/>
              <a:t>串行</a:t>
            </a:r>
            <a:r>
              <a:rPr lang="zh-CN" altLang="en-US" dirty="0"/>
              <a:t>的形式部署在</a:t>
            </a:r>
            <a:r>
              <a:rPr lang="en-US" altLang="zh-CN" dirty="0"/>
              <a:t>web</a:t>
            </a:r>
            <a:r>
              <a:rPr lang="zh-CN" altLang="en-US" dirty="0"/>
              <a:t>服务器前段。它可承受较大的吞吐量，但是误杀率较高。</a:t>
            </a:r>
            <a:endParaRPr lang="en-HK" altLang="zh-CN" dirty="0"/>
          </a:p>
          <a:p>
            <a:r>
              <a:rPr lang="zh-CN" altLang="en-US" dirty="0"/>
              <a:t>软件</a:t>
            </a:r>
            <a:r>
              <a:rPr lang="en-US" altLang="zh-CN" dirty="0" err="1"/>
              <a:t>waf</a:t>
            </a:r>
            <a:r>
              <a:rPr lang="zh-CN" altLang="en-US" dirty="0"/>
              <a:t>学习成本低，部署成本低，但在误杀和漏报间不能很好的平衡，且占用内存较多。</a:t>
            </a:r>
            <a:endParaRPr lang="en-HK" altLang="zh-CN" dirty="0"/>
          </a:p>
          <a:p>
            <a:r>
              <a:rPr lang="zh-CN" altLang="en-US" dirty="0"/>
              <a:t>云</a:t>
            </a:r>
            <a:r>
              <a:rPr lang="en-US" altLang="zh-CN" dirty="0" err="1"/>
              <a:t>waf</a:t>
            </a:r>
            <a:r>
              <a:rPr lang="zh-CN" altLang="en-US" dirty="0"/>
              <a:t>继承了软件和硬件</a:t>
            </a:r>
            <a:r>
              <a:rPr lang="en-US" altLang="zh-CN" dirty="0" err="1"/>
              <a:t>waf</a:t>
            </a:r>
            <a:r>
              <a:rPr lang="zh-CN" altLang="en-US" dirty="0"/>
              <a:t>的核心功能，部署简单，维护成本低，可以快速对新漏洞进行规则更新。但是在数据保密和可靠性方面存在挑战。</a:t>
            </a:r>
            <a:endParaRPr lang="en-HK" altLang="zh-CN" dirty="0"/>
          </a:p>
          <a:p>
            <a:endParaRPr lang="en-HK" dirty="0"/>
          </a:p>
          <a:p>
            <a:r>
              <a:rPr lang="zh-CN" altLang="en-US" dirty="0"/>
              <a:t>目前，数字化浪潮推动云</a:t>
            </a:r>
            <a:r>
              <a:rPr lang="en-US" altLang="zh-CN" dirty="0" err="1"/>
              <a:t>waf</a:t>
            </a:r>
            <a:r>
              <a:rPr lang="zh-CN" altLang="en-US" dirty="0"/>
              <a:t>份额进一步提升。</a:t>
            </a:r>
            <a:r>
              <a:rPr lang="en-US" altLang="zh-CN" dirty="0"/>
              <a:t>2019</a:t>
            </a:r>
            <a:r>
              <a:rPr lang="zh-CN" altLang="en-US" dirty="0"/>
              <a:t>年</a:t>
            </a:r>
            <a:r>
              <a:rPr lang="en-US" altLang="zh-CN" dirty="0" err="1"/>
              <a:t>waf</a:t>
            </a:r>
            <a:r>
              <a:rPr lang="zh-CN" altLang="en-US" dirty="0"/>
              <a:t>部署类型占比中，我们可以看到，云</a:t>
            </a:r>
            <a:r>
              <a:rPr lang="en-US" altLang="zh-CN" dirty="0" err="1"/>
              <a:t>waf</a:t>
            </a:r>
            <a:r>
              <a:rPr lang="zh-CN" altLang="en-US" dirty="0"/>
              <a:t>占比已达到</a:t>
            </a:r>
            <a:r>
              <a:rPr lang="en-US" altLang="zh-CN" dirty="0"/>
              <a:t>55.7%</a:t>
            </a:r>
            <a:r>
              <a:rPr lang="zh-CN" altLang="en-US" dirty="0"/>
              <a:t>。</a:t>
            </a:r>
            <a:endParaRPr lang="en-HK" altLang="zh-CN" dirty="0"/>
          </a:p>
          <a:p>
            <a:r>
              <a:rPr lang="zh-CN" altLang="en-US" dirty="0"/>
              <a:t>未来，政务和企业的规模化云部署将推动云</a:t>
            </a:r>
            <a:r>
              <a:rPr lang="en-US" altLang="zh-CN" dirty="0" err="1"/>
              <a:t>waf</a:t>
            </a:r>
            <a:r>
              <a:rPr lang="zh-CN" altLang="en-US" dirty="0"/>
              <a:t>市场继续增长；同时，应用安全层面的风险问题也将激发市场对云</a:t>
            </a:r>
            <a:r>
              <a:rPr lang="en-US" altLang="zh-CN" dirty="0" err="1"/>
              <a:t>waf</a:t>
            </a:r>
            <a:r>
              <a:rPr lang="zh-CN" altLang="en-US" dirty="0"/>
              <a:t>的需求。。</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3D4D0-246E-FC42-9202-1512C364F3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2477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err="1"/>
              <a:t>在了解相关背景后</a:t>
            </a:r>
            <a:r>
              <a:rPr lang="zh-CN" altLang="en-US" dirty="0"/>
              <a:t>，我们接下来进行标准的解读。</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3D4D0-246E-FC42-9202-1512C364F3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158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tx1"/>
                </a:solidFill>
                <a:latin typeface="微软雅黑" panose="020B0503020204020204" pitchFamily="34" charset="-122"/>
                <a:ea typeface="微软雅黑" panose="020B0503020204020204" pitchFamily="34" charset="-122"/>
              </a:rPr>
              <a:t>Web</a:t>
            </a:r>
            <a:r>
              <a:rPr lang="zh-CN" altLang="en-US" sz="1200" b="1" dirty="0">
                <a:solidFill>
                  <a:schemeClr val="tx1"/>
                </a:solidFill>
                <a:latin typeface="微软雅黑" panose="020B0503020204020204" pitchFamily="34" charset="-122"/>
                <a:ea typeface="微软雅黑" panose="020B0503020204020204" pitchFamily="34" charset="-122"/>
              </a:rPr>
              <a:t>应用防火墙（</a:t>
            </a:r>
            <a:r>
              <a:rPr lang="en-US" altLang="zh-CN" sz="1200" b="1" dirty="0">
                <a:solidFill>
                  <a:schemeClr val="tx1"/>
                </a:solidFill>
                <a:latin typeface="微软雅黑" panose="020B0503020204020204" pitchFamily="34" charset="-122"/>
                <a:ea typeface="微软雅黑" panose="020B0503020204020204" pitchFamily="34" charset="-122"/>
              </a:rPr>
              <a:t>Web Application Firewall</a:t>
            </a:r>
            <a:r>
              <a:rPr lang="zh-CN" altLang="en-US" sz="1200" b="1" dirty="0">
                <a:solidFill>
                  <a:schemeClr val="tx1"/>
                </a:solidFill>
                <a:latin typeface="微软雅黑" panose="020B0503020204020204" pitchFamily="34" charset="-122"/>
                <a:ea typeface="微软雅黑" panose="020B0503020204020204" pitchFamily="34" charset="-122"/>
              </a:rPr>
              <a:t>，</a:t>
            </a:r>
            <a:r>
              <a:rPr lang="en-US" altLang="zh-CN" sz="1200" b="1" dirty="0">
                <a:solidFill>
                  <a:schemeClr val="tx1"/>
                </a:solidFill>
                <a:latin typeface="微软雅黑" panose="020B0503020204020204" pitchFamily="34" charset="-122"/>
                <a:ea typeface="微软雅黑" panose="020B0503020204020204" pitchFamily="34" charset="-122"/>
              </a:rPr>
              <a:t>WAF</a:t>
            </a:r>
            <a:r>
              <a:rPr lang="zh-CN" altLang="en-US" sz="1200" b="1" dirty="0">
                <a:solidFill>
                  <a:schemeClr val="tx1"/>
                </a:solidFill>
                <a:latin typeface="微软雅黑" panose="020B0503020204020204" pitchFamily="34" charset="-122"/>
                <a:ea typeface="微软雅黑" panose="020B0503020204020204" pitchFamily="34" charset="-122"/>
              </a:rPr>
              <a:t>）</a:t>
            </a:r>
            <a:r>
              <a:rPr lang="zh-CN" altLang="en-US" sz="1200" dirty="0">
                <a:solidFill>
                  <a:schemeClr val="tx1"/>
                </a:solidFill>
                <a:latin typeface="微软雅黑" panose="020B0503020204020204" pitchFamily="34" charset="-122"/>
                <a:ea typeface="微软雅黑" panose="020B0503020204020204" pitchFamily="34" charset="-122"/>
              </a:rPr>
              <a:t>发展已日趋成熟，应用广泛。近年来，国内提出并运用云</a:t>
            </a:r>
            <a:r>
              <a:rPr lang="en-US" altLang="zh-CN" sz="1200" dirty="0">
                <a:solidFill>
                  <a:schemeClr val="tx1"/>
                </a:solidFill>
                <a:latin typeface="微软雅黑" panose="020B0503020204020204" pitchFamily="34" charset="-122"/>
                <a:ea typeface="微软雅黑" panose="020B0503020204020204" pitchFamily="34" charset="-122"/>
              </a:rPr>
              <a:t>WAF</a:t>
            </a:r>
            <a:r>
              <a:rPr lang="zh-CN" altLang="en-US" sz="1200" dirty="0">
                <a:solidFill>
                  <a:schemeClr val="tx1"/>
                </a:solidFill>
                <a:latin typeface="微软雅黑" panose="020B0503020204020204" pitchFamily="34" charset="-122"/>
                <a:ea typeface="微软雅黑" panose="020B0503020204020204" pitchFamily="34" charset="-122"/>
              </a:rPr>
              <a:t>的厂商逐渐增多，用户无需在自身网络中安装软件程序或部署硬件设备，在不改变自身网络拓扑的情况下去抵御网络中的攻击。因此建立一套云</a:t>
            </a:r>
            <a:r>
              <a:rPr lang="en-US" altLang="zh-CN" sz="1200" dirty="0">
                <a:solidFill>
                  <a:schemeClr val="tx1"/>
                </a:solidFill>
                <a:latin typeface="微软雅黑" panose="020B0503020204020204" pitchFamily="34" charset="-122"/>
                <a:ea typeface="微软雅黑" panose="020B0503020204020204" pitchFamily="34" charset="-122"/>
              </a:rPr>
              <a:t>WAF</a:t>
            </a:r>
            <a:r>
              <a:rPr lang="zh-CN" altLang="en-US" sz="1200" dirty="0">
                <a:solidFill>
                  <a:schemeClr val="tx1"/>
                </a:solidFill>
                <a:latin typeface="微软雅黑" panose="020B0503020204020204" pitchFamily="34" charset="-122"/>
                <a:ea typeface="微软雅黑" panose="020B0503020204020204" pitchFamily="34" charset="-122"/>
              </a:rPr>
              <a:t>统一的应用能力要求标准，对于规范和提高云</a:t>
            </a:r>
            <a:r>
              <a:rPr lang="en-US" altLang="zh-CN" sz="1200" dirty="0">
                <a:solidFill>
                  <a:schemeClr val="tx1"/>
                </a:solidFill>
                <a:latin typeface="微软雅黑" panose="020B0503020204020204" pitchFamily="34" charset="-122"/>
                <a:ea typeface="微软雅黑" panose="020B0503020204020204" pitchFamily="34" charset="-122"/>
              </a:rPr>
              <a:t>WAF</a:t>
            </a:r>
            <a:r>
              <a:rPr lang="zh-CN" altLang="en-US" sz="1200" dirty="0">
                <a:solidFill>
                  <a:schemeClr val="tx1"/>
                </a:solidFill>
                <a:latin typeface="微软雅黑" panose="020B0503020204020204" pitchFamily="34" charset="-122"/>
                <a:ea typeface="微软雅黑" panose="020B0503020204020204" pitchFamily="34" charset="-122"/>
              </a:rPr>
              <a:t>的能力有非常现实的意义。</a:t>
            </a:r>
            <a:endParaRPr lang="en-US" altLang="zh-CN" sz="1200" kern="1200" dirty="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effectLst/>
                <a:latin typeface="等线" panose="02010600030101010101" pitchFamily="2" charset="-122"/>
                <a:ea typeface="微软雅黑" panose="020B0503020204020204" pitchFamily="34" charset="-122"/>
                <a:cs typeface="Times New Roman" panose="02020603050405020304" pitchFamily="18" charset="0"/>
              </a:rPr>
              <a:t>基于过往工作积累，</a:t>
            </a:r>
            <a:r>
              <a:rPr lang="zh-CN" altLang="zh-CN" sz="1200" kern="100" dirty="0">
                <a:effectLst/>
                <a:highlight>
                  <a:srgbClr val="FFFF00"/>
                </a:highlight>
                <a:latin typeface="等线" panose="02010600030101010101" pitchFamily="2" charset="-122"/>
                <a:ea typeface="微软雅黑" panose="020B0503020204020204" pitchFamily="34" charset="-122"/>
                <a:cs typeface="Times New Roman" panose="02020603050405020304" pitchFamily="18" charset="0"/>
              </a:rPr>
              <a:t>中国信通院牵头</a:t>
            </a:r>
            <a:r>
              <a:rPr lang="zh-CN" altLang="zh-CN" sz="1200" kern="100" dirty="0">
                <a:effectLst/>
                <a:latin typeface="等线" panose="02010600030101010101" pitchFamily="2" charset="-122"/>
                <a:ea typeface="微软雅黑" panose="020B0503020204020204" pitchFamily="34" charset="-122"/>
                <a:cs typeface="Times New Roman" panose="02020603050405020304" pitchFamily="18" charset="0"/>
              </a:rPr>
              <a:t>制定了《</a:t>
            </a:r>
            <a:r>
              <a:rPr lang="zh-CN" altLang="en-US" sz="1200" kern="100" dirty="0">
                <a:effectLst/>
                <a:latin typeface="等线" panose="02010600030101010101" pitchFamily="2" charset="-122"/>
                <a:ea typeface="微软雅黑" panose="020B0503020204020204" pitchFamily="34" charset="-122"/>
                <a:cs typeface="Times New Roman" panose="02020603050405020304" pitchFamily="18" charset="0"/>
              </a:rPr>
              <a:t>云</a:t>
            </a:r>
            <a:r>
              <a:rPr lang="en-US" altLang="zh-CN" sz="1200" kern="100" dirty="0">
                <a:effectLst/>
                <a:latin typeface="等线" panose="02010600030101010101" pitchFamily="2" charset="-122"/>
                <a:ea typeface="微软雅黑" panose="020B0503020204020204" pitchFamily="34" charset="-122"/>
                <a:cs typeface="Times New Roman" panose="02020603050405020304" pitchFamily="18" charset="0"/>
              </a:rPr>
              <a:t>web</a:t>
            </a:r>
            <a:r>
              <a:rPr lang="zh-CN" altLang="en-US" sz="1200" kern="100" dirty="0">
                <a:effectLst/>
                <a:latin typeface="等线" panose="02010600030101010101" pitchFamily="2" charset="-122"/>
                <a:ea typeface="微软雅黑" panose="020B0503020204020204" pitchFamily="34" charset="-122"/>
                <a:cs typeface="Times New Roman" panose="02020603050405020304" pitchFamily="18" charset="0"/>
              </a:rPr>
              <a:t>应用防火墙能力要求</a:t>
            </a:r>
            <a:r>
              <a:rPr lang="zh-CN" altLang="zh-CN" sz="1200" kern="100" dirty="0">
                <a:effectLst/>
                <a:latin typeface="等线" panose="02010600030101010101" pitchFamily="2" charset="-122"/>
                <a:ea typeface="微软雅黑" panose="020B0503020204020204" pitchFamily="34" charset="-122"/>
                <a:cs typeface="Times New Roman" panose="02020603050405020304" pitchFamily="18" charset="0"/>
              </a:rPr>
              <a:t>》行业标准，</a:t>
            </a:r>
            <a:r>
              <a:rPr lang="zh-CN" altLang="en-US" sz="1200" kern="100" dirty="0">
                <a:effectLst/>
                <a:latin typeface="等线" panose="02010600030101010101" pitchFamily="2" charset="-122"/>
                <a:ea typeface="微软雅黑" panose="020B0503020204020204" pitchFamily="34" charset="-122"/>
                <a:cs typeface="Times New Roman" panose="02020603050405020304" pitchFamily="18" charset="0"/>
              </a:rPr>
              <a:t>目的是</a:t>
            </a:r>
            <a:r>
              <a:rPr lang="zh-CN" altLang="zh-CN" sz="1200" kern="100" dirty="0">
                <a:effectLst/>
                <a:highlight>
                  <a:srgbClr val="FFFF00"/>
                </a:highlight>
                <a:latin typeface="等线" panose="02010600030101010101" pitchFamily="2" charset="-122"/>
                <a:ea typeface="微软雅黑" panose="020B0503020204020204" pitchFamily="34" charset="-122"/>
                <a:cs typeface="Times New Roman" panose="02020603050405020304" pitchFamily="18" charset="0"/>
              </a:rPr>
              <a:t>规范</a:t>
            </a:r>
            <a:r>
              <a:rPr lang="zh-CN" altLang="en-US" sz="1200" kern="100" dirty="0">
                <a:effectLst/>
                <a:highlight>
                  <a:srgbClr val="FFFF00"/>
                </a:highlight>
                <a:latin typeface="等线" panose="02010600030101010101" pitchFamily="2" charset="-122"/>
                <a:ea typeface="微软雅黑" panose="020B0503020204020204" pitchFamily="34" charset="-122"/>
                <a:cs typeface="Times New Roman" panose="02020603050405020304" pitchFamily="18" charset="0"/>
              </a:rPr>
              <a:t>云</a:t>
            </a:r>
            <a:r>
              <a:rPr lang="en-US" altLang="zh-CN" sz="1200" kern="100" dirty="0" err="1">
                <a:effectLst/>
                <a:highlight>
                  <a:srgbClr val="FFFF00"/>
                </a:highlight>
                <a:latin typeface="等线" panose="02010600030101010101" pitchFamily="2" charset="-122"/>
                <a:ea typeface="微软雅黑" panose="020B0503020204020204" pitchFamily="34" charset="-122"/>
                <a:cs typeface="Times New Roman" panose="02020603050405020304" pitchFamily="18" charset="0"/>
              </a:rPr>
              <a:t>waf</a:t>
            </a:r>
            <a:r>
              <a:rPr lang="zh-CN" altLang="zh-CN" sz="1200" kern="100" dirty="0">
                <a:effectLst/>
                <a:highlight>
                  <a:srgbClr val="FFFF00"/>
                </a:highlight>
                <a:latin typeface="等线" panose="02010600030101010101" pitchFamily="2" charset="-122"/>
                <a:ea typeface="微软雅黑" panose="020B0503020204020204" pitchFamily="34" charset="-122"/>
                <a:cs typeface="Times New Roman" panose="02020603050405020304" pitchFamily="18" charset="0"/>
              </a:rPr>
              <a:t>能力要求</a:t>
            </a:r>
            <a:r>
              <a:rPr lang="zh-CN" altLang="zh-CN" sz="1200" kern="100" dirty="0">
                <a:effectLst/>
                <a:latin typeface="等线" panose="02010600030101010101" pitchFamily="2" charset="-122"/>
                <a:ea typeface="微软雅黑" panose="020B0503020204020204" pitchFamily="34" charset="-122"/>
                <a:cs typeface="Times New Roman" panose="02020603050405020304" pitchFamily="18" charset="0"/>
              </a:rPr>
              <a:t>，为企业和组织建设及使用</a:t>
            </a:r>
            <a:r>
              <a:rPr lang="zh-CN" altLang="en-US" sz="1200" kern="100" dirty="0">
                <a:effectLst/>
                <a:latin typeface="等线" panose="02010600030101010101" pitchFamily="2" charset="-122"/>
                <a:ea typeface="微软雅黑" panose="020B0503020204020204" pitchFamily="34" charset="-122"/>
                <a:cs typeface="Times New Roman" panose="02020603050405020304" pitchFamily="18" charset="0"/>
              </a:rPr>
              <a:t>云</a:t>
            </a:r>
            <a:r>
              <a:rPr lang="en-US" altLang="zh-CN" sz="1200" kern="100" dirty="0" err="1">
                <a:effectLst/>
                <a:latin typeface="等线" panose="02010600030101010101" pitchFamily="2" charset="-122"/>
                <a:ea typeface="微软雅黑" panose="020B0503020204020204" pitchFamily="34" charset="-122"/>
                <a:cs typeface="Times New Roman" panose="02020603050405020304" pitchFamily="18" charset="0"/>
              </a:rPr>
              <a:t>waf</a:t>
            </a:r>
            <a:r>
              <a:rPr lang="zh-CN" altLang="zh-CN" sz="1200" kern="100" dirty="0">
                <a:effectLst/>
                <a:highlight>
                  <a:srgbClr val="FFFF00"/>
                </a:highlight>
                <a:latin typeface="等线" panose="02010600030101010101" pitchFamily="2" charset="-122"/>
                <a:ea typeface="微软雅黑" panose="020B0503020204020204" pitchFamily="34" charset="-122"/>
                <a:cs typeface="Times New Roman" panose="02020603050405020304" pitchFamily="18" charset="0"/>
              </a:rPr>
              <a:t>提供指导</a:t>
            </a:r>
            <a:r>
              <a:rPr lang="zh-CN" altLang="zh-CN" sz="1200" kern="100" dirty="0">
                <a:effectLst/>
                <a:latin typeface="等线" panose="02010600030101010101" pitchFamily="2" charset="-122"/>
                <a:ea typeface="微软雅黑" panose="020B0503020204020204" pitchFamily="34" charset="-122"/>
                <a:cs typeface="Times New Roman" panose="02020603050405020304" pitchFamily="18" charset="0"/>
              </a:rPr>
              <a:t>，并为用户选择合适的</a:t>
            </a:r>
            <a:r>
              <a:rPr lang="zh-CN" altLang="en-US" sz="1200" kern="100" dirty="0">
                <a:effectLst/>
                <a:latin typeface="等线" panose="02010600030101010101" pitchFamily="2" charset="-122"/>
                <a:ea typeface="微软雅黑" panose="020B0503020204020204" pitchFamily="34" charset="-122"/>
                <a:cs typeface="Times New Roman" panose="02020603050405020304" pitchFamily="18" charset="0"/>
              </a:rPr>
              <a:t>产品</a:t>
            </a:r>
            <a:r>
              <a:rPr lang="zh-CN" altLang="zh-CN" sz="1200" kern="100" dirty="0">
                <a:effectLst/>
                <a:latin typeface="等线" panose="02010600030101010101" pitchFamily="2" charset="-122"/>
                <a:ea typeface="微软雅黑" panose="020B0503020204020204" pitchFamily="34" charset="-122"/>
                <a:cs typeface="Times New Roman" panose="02020603050405020304" pitchFamily="18" charset="0"/>
              </a:rPr>
              <a:t>与服务</a:t>
            </a:r>
            <a:r>
              <a:rPr lang="zh-CN" altLang="zh-CN" sz="1200" kern="100" dirty="0">
                <a:effectLst/>
                <a:highlight>
                  <a:srgbClr val="FFFF00"/>
                </a:highlight>
                <a:latin typeface="等线" panose="02010600030101010101" pitchFamily="2" charset="-122"/>
                <a:ea typeface="微软雅黑" panose="020B0503020204020204" pitchFamily="34" charset="-122"/>
                <a:cs typeface="Times New Roman" panose="02020603050405020304" pitchFamily="18" charset="0"/>
              </a:rPr>
              <a:t>提供参考</a:t>
            </a:r>
            <a:r>
              <a:rPr lang="zh-CN" altLang="zh-CN" sz="1200" kern="100" dirty="0">
                <a:effectLst/>
                <a:latin typeface="等线" panose="02010600030101010101" pitchFamily="2" charset="-122"/>
                <a:ea typeface="微软雅黑" panose="020B0503020204020204" pitchFamily="34" charset="-122"/>
                <a:cs typeface="Times New Roman" panose="02020603050405020304" pitchFamily="18" charset="0"/>
              </a:rPr>
              <a:t>。</a:t>
            </a:r>
            <a:endParaRPr lang="zh-CN" altLang="zh-CN" sz="1200" kern="100" dirty="0">
              <a:effectLst/>
              <a:latin typeface="等线" panose="02010600030101010101" pitchFamily="2" charset="-122"/>
              <a:ea typeface="+mn-ea"/>
              <a:cs typeface="Times New Roman" panose="02020603050405020304" pitchFamily="18" charset="0"/>
            </a:endParaRPr>
          </a:p>
          <a:p>
            <a:r>
              <a:rPr lang="zh-CN" altLang="zh-CN" sz="1200" dirty="0">
                <a:effectLst/>
                <a:ea typeface="微软雅黑" panose="020B0503020204020204" pitchFamily="34" charset="-122"/>
                <a:cs typeface="Times New Roman" panose="02020603050405020304" pitchFamily="18" charset="0"/>
              </a:rPr>
              <a:t>在标准的制定过程中我们得到了业界的广泛支持，在进行的</a:t>
            </a:r>
            <a:r>
              <a:rPr lang="zh-CN" altLang="en-US" sz="1200" dirty="0">
                <a:effectLst/>
                <a:ea typeface="微软雅黑" panose="020B0503020204020204" pitchFamily="34" charset="-122"/>
                <a:cs typeface="Times New Roman" panose="02020603050405020304" pitchFamily="18" charset="0"/>
              </a:rPr>
              <a:t>三</a:t>
            </a:r>
            <a:r>
              <a:rPr lang="zh-CN" altLang="zh-CN" sz="1200" dirty="0">
                <a:effectLst/>
                <a:ea typeface="微软雅黑" panose="020B0503020204020204" pitchFamily="34" charset="-122"/>
                <a:cs typeface="Times New Roman" panose="02020603050405020304" pitchFamily="18" charset="0"/>
              </a:rPr>
              <a:t>次讨论中，共有来自</a:t>
            </a:r>
            <a:r>
              <a:rPr lang="en-US" altLang="zh-CN" sz="1200" dirty="0">
                <a:effectLst/>
                <a:ea typeface="微软雅黑" panose="020B0503020204020204" pitchFamily="34" charset="-122"/>
                <a:cs typeface="Times New Roman" panose="02020603050405020304" pitchFamily="18" charset="0"/>
              </a:rPr>
              <a:t>22</a:t>
            </a:r>
            <a:r>
              <a:rPr lang="zh-CN" altLang="zh-CN" sz="1200" dirty="0">
                <a:effectLst/>
                <a:ea typeface="微软雅黑" panose="020B0503020204020204" pitchFamily="34" charset="-122"/>
                <a:cs typeface="Times New Roman" panose="02020603050405020304" pitchFamily="18" charset="0"/>
              </a:rPr>
              <a:t>家企业的</a:t>
            </a:r>
            <a:r>
              <a:rPr lang="zh-CN" altLang="en-HK" sz="1200" dirty="0">
                <a:effectLst/>
                <a:ea typeface="微软雅黑" panose="020B0503020204020204" pitchFamily="34" charset="-122"/>
                <a:cs typeface="Times New Roman" panose="02020603050405020304" pitchFamily="18" charset="0"/>
              </a:rPr>
              <a:t>多</a:t>
            </a:r>
            <a:r>
              <a:rPr lang="zh-CN" altLang="zh-CN" sz="1200" dirty="0">
                <a:effectLst/>
                <a:ea typeface="微软雅黑" panose="020B0503020204020204" pitchFamily="34" charset="-122"/>
                <a:cs typeface="Times New Roman" panose="02020603050405020304" pitchFamily="18" charset="0"/>
              </a:rPr>
              <a:t>名专家参与了讨论，再次感谢大家对我们工作的支持</a:t>
            </a:r>
            <a:r>
              <a:rPr lang="zh-CN" altLang="en-US" sz="1200" dirty="0">
                <a:effectLst/>
                <a:ea typeface="微软雅黑" panose="020B0503020204020204" pitchFamily="34" charset="-122"/>
                <a:cs typeface="Times New Roman" panose="02020603050405020304" pitchFamily="18" charset="0"/>
              </a:rPr>
              <a:t>。</a:t>
            </a:r>
            <a:endParaRPr lang="zh-CN" altLang="en-US" dirty="0"/>
          </a:p>
        </p:txBody>
      </p:sp>
      <p:sp>
        <p:nvSpPr>
          <p:cNvPr id="4" name="Slide Number Placeholder 3"/>
          <p:cNvSpPr>
            <a:spLocks noGrp="1"/>
          </p:cNvSpPr>
          <p:nvPr>
            <p:ph type="sldNum" sz="quarter" idx="5"/>
          </p:nvPr>
        </p:nvSpPr>
        <p:spPr/>
        <p:txBody>
          <a:bodyPr/>
          <a:lstStyle/>
          <a:p>
            <a:fld id="{D503D4D0-246E-FC42-9202-1512C364F34A}" type="slidenum">
              <a:rPr lang="en-US" smtClean="0"/>
              <a:t>8</a:t>
            </a:fld>
            <a:endParaRPr lang="en-US"/>
          </a:p>
        </p:txBody>
      </p:sp>
    </p:spTree>
    <p:extLst>
      <p:ext uri="{BB962C8B-B14F-4D97-AF65-F5344CB8AC3E}">
        <p14:creationId xmlns:p14="http://schemas.microsoft.com/office/powerpoint/2010/main" val="2273702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t>
            </a:r>
            <a:r>
              <a:rPr lang="zh-CN" altLang="en-US" dirty="0"/>
              <a:t>云</a:t>
            </a:r>
            <a:r>
              <a:rPr lang="en-US" altLang="zh-CN" dirty="0"/>
              <a:t>web</a:t>
            </a:r>
            <a:r>
              <a:rPr lang="zh-CN" altLang="en-US" dirty="0"/>
              <a:t>应用防火墙</a:t>
            </a:r>
            <a:r>
              <a:rPr lang="en-US" altLang="zh-CN" dirty="0"/>
              <a:t>》</a:t>
            </a:r>
            <a:r>
              <a:rPr lang="zh-CN" altLang="en-US" dirty="0"/>
              <a:t>这个标准</a:t>
            </a:r>
            <a:r>
              <a:rPr lang="zh-CN" altLang="en-HK" dirty="0"/>
              <a:t>对</a:t>
            </a:r>
            <a:r>
              <a:rPr lang="zh-CN" altLang="en-US" dirty="0"/>
              <a:t>云</a:t>
            </a:r>
            <a:r>
              <a:rPr lang="en-US" altLang="zh-CN" dirty="0" err="1"/>
              <a:t>waf</a:t>
            </a:r>
            <a:r>
              <a:rPr lang="zh-CN" altLang="en-US" dirty="0"/>
              <a:t>总体框架做出了具体的指引要求。</a:t>
            </a:r>
            <a:endParaRPr lang="en-HK" altLang="zh-CN" dirty="0"/>
          </a:p>
          <a:p>
            <a:r>
              <a:rPr lang="zh-CN" altLang="en-US" dirty="0"/>
              <a:t>首先，对标准中提到的缩略语进行解释。。。。。。</a:t>
            </a:r>
            <a:endParaRPr lang="en-HK"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HK" dirty="0"/>
              <a:t>云</a:t>
            </a:r>
            <a:r>
              <a:rPr lang="en-US" altLang="zh-CN" dirty="0"/>
              <a:t>WAF</a:t>
            </a:r>
            <a:r>
              <a:rPr lang="zh-CN" altLang="en-US" dirty="0"/>
              <a:t>是指：</a:t>
            </a:r>
            <a:r>
              <a:rPr lang="en-US" altLang="zh-CN"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WAF</a:t>
            </a:r>
            <a:r>
              <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防护方案在云端的表现形态。用户无需在自身网络中安装软件程序或部署硬件设备，在不改变自身网络拓扑的情况下抵御网络中的攻击</a:t>
            </a:r>
            <a:r>
              <a:rPr lang="en-HK"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能力框架如图所示，共分为五大类：</a:t>
            </a:r>
            <a:r>
              <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服务接入、安全防护、通用安全能力、性能及可拓展性</a:t>
            </a:r>
            <a:r>
              <a:rPr lang="en-US" altLang="zh-CN"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以及 可靠性</a:t>
            </a:r>
            <a:endParaRPr lang="en-HK" altLang="zh-CN"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HK" dirty="0"/>
              <a:t>安全防护</a:t>
            </a:r>
            <a:r>
              <a:rPr lang="zh-CN" altLang="en-US" dirty="0"/>
              <a:t>能力中包含三个领域：</a:t>
            </a:r>
            <a:r>
              <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核心安全防护要求、拓展安全防护要求 </a:t>
            </a:r>
            <a:r>
              <a:rPr lang="zh-CN" altLang="en-HK"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以及</a:t>
            </a:r>
            <a:r>
              <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安全管理</a:t>
            </a:r>
            <a:endParaRPr lang="en-HK" altLang="zh-CN"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HK" dirty="0"/>
              <a:t>通用安全</a:t>
            </a:r>
            <a:r>
              <a:rPr lang="zh-CN" altLang="en-US" dirty="0"/>
              <a:t>能力包含三个部分：</a:t>
            </a:r>
            <a:r>
              <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身份安全、数据安全 </a:t>
            </a:r>
            <a:r>
              <a:rPr lang="zh-CN" altLang="en-HK"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以及</a:t>
            </a:r>
            <a:r>
              <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平台安全能力</a:t>
            </a:r>
            <a:endParaRPr lang="en-HK" altLang="zh-CN"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HK" altLang="zh-CN" dirty="0"/>
          </a:p>
        </p:txBody>
      </p:sp>
      <p:sp>
        <p:nvSpPr>
          <p:cNvPr id="4" name="Slide Number Placeholder 3"/>
          <p:cNvSpPr>
            <a:spLocks noGrp="1"/>
          </p:cNvSpPr>
          <p:nvPr>
            <p:ph type="sldNum" sz="quarter" idx="5"/>
          </p:nvPr>
        </p:nvSpPr>
        <p:spPr/>
        <p:txBody>
          <a:bodyPr/>
          <a:lstStyle/>
          <a:p>
            <a:fld id="{D503D4D0-246E-FC42-9202-1512C364F34A}" type="slidenum">
              <a:rPr lang="en-US" smtClean="0"/>
              <a:t>9</a:t>
            </a:fld>
            <a:endParaRPr lang="en-US"/>
          </a:p>
        </p:txBody>
      </p:sp>
    </p:spTree>
    <p:extLst>
      <p:ext uri="{BB962C8B-B14F-4D97-AF65-F5344CB8AC3E}">
        <p14:creationId xmlns:p14="http://schemas.microsoft.com/office/powerpoint/2010/main" val="1969071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Master" Target="../slideMasters/slideMaster2.xml"/><Relationship Id="rId5" Type="http://schemas.openxmlformats.org/officeDocument/2006/relationships/tags" Target="../tags/tag73.xml"/><Relationship Id="rId4" Type="http://schemas.openxmlformats.org/officeDocument/2006/relationships/tags" Target="../tags/tag7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Master" Target="../slideMasters/slideMaster2.xml"/><Relationship Id="rId5" Type="http://schemas.openxmlformats.org/officeDocument/2006/relationships/tags" Target="../tags/tag78.xml"/><Relationship Id="rId4" Type="http://schemas.openxmlformats.org/officeDocument/2006/relationships/tags" Target="../tags/tag77.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Master" Target="../slideMasters/slideMaster2.xml"/><Relationship Id="rId5" Type="http://schemas.openxmlformats.org/officeDocument/2006/relationships/tags" Target="../tags/tag83.xml"/><Relationship Id="rId4" Type="http://schemas.openxmlformats.org/officeDocument/2006/relationships/tags" Target="../tags/tag8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slideMaster" Target="../slideMasters/slideMaster2.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97.xml"/><Relationship Id="rId3" Type="http://schemas.openxmlformats.org/officeDocument/2006/relationships/tags" Target="../tags/tag92.xml"/><Relationship Id="rId7" Type="http://schemas.openxmlformats.org/officeDocument/2006/relationships/tags" Target="../tags/tag96.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5" Type="http://schemas.openxmlformats.org/officeDocument/2006/relationships/slideMaster" Target="../slideMasters/slideMaster2.xml"/><Relationship Id="rId4" Type="http://schemas.openxmlformats.org/officeDocument/2006/relationships/tags" Target="../tags/tag10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slideMaster" Target="../slideMasters/slideMaster2.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slideMaster" Target="../slideMasters/slideMaster2.xml"/><Relationship Id="rId5" Type="http://schemas.openxmlformats.org/officeDocument/2006/relationships/tags" Target="../tags/tag115.xml"/><Relationship Id="rId4" Type="http://schemas.openxmlformats.org/officeDocument/2006/relationships/tags" Target="../tags/tag114.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slideMaster" Target="../slideMasters/slideMaster2.xml"/><Relationship Id="rId4" Type="http://schemas.openxmlformats.org/officeDocument/2006/relationships/tags" Target="../tags/tag119.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slideMaster" Target="../slideMasters/slideMaster2.xml"/><Relationship Id="rId5" Type="http://schemas.openxmlformats.org/officeDocument/2006/relationships/tags" Target="../tags/tag124.xml"/><Relationship Id="rId4" Type="http://schemas.openxmlformats.org/officeDocument/2006/relationships/tags" Target="../tags/tag123.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slideMaster" Target="../slideMasters/slideMaster3.xml"/><Relationship Id="rId5" Type="http://schemas.openxmlformats.org/officeDocument/2006/relationships/tags" Target="../tags/tag135.xml"/><Relationship Id="rId4" Type="http://schemas.openxmlformats.org/officeDocument/2006/relationships/tags" Target="../tags/tag134.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slideMaster" Target="../slideMasters/slideMaster3.xml"/><Relationship Id="rId5" Type="http://schemas.openxmlformats.org/officeDocument/2006/relationships/tags" Target="../tags/tag140.xml"/><Relationship Id="rId4" Type="http://schemas.openxmlformats.org/officeDocument/2006/relationships/tags" Target="../tags/tag139.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slideMaster" Target="../slideMasters/slideMaster3.xml"/><Relationship Id="rId5" Type="http://schemas.openxmlformats.org/officeDocument/2006/relationships/tags" Target="../tags/tag145.xml"/><Relationship Id="rId4" Type="http://schemas.openxmlformats.org/officeDocument/2006/relationships/tags" Target="../tags/tag144.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48.xml"/><Relationship Id="rId7" Type="http://schemas.openxmlformats.org/officeDocument/2006/relationships/slideMaster" Target="../slideMasters/slideMaster3.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59.xml"/><Relationship Id="rId3" Type="http://schemas.openxmlformats.org/officeDocument/2006/relationships/tags" Target="../tags/tag154.xml"/><Relationship Id="rId7" Type="http://schemas.openxmlformats.org/officeDocument/2006/relationships/tags" Target="../tags/tag158.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9"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 Id="rId5" Type="http://schemas.openxmlformats.org/officeDocument/2006/relationships/slideMaster" Target="../slideMasters/slideMaster3.xml"/><Relationship Id="rId4" Type="http://schemas.openxmlformats.org/officeDocument/2006/relationships/tags" Target="../tags/tag163.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69.xml"/><Relationship Id="rId7" Type="http://schemas.openxmlformats.org/officeDocument/2006/relationships/slideMaster" Target="../slideMasters/slideMaster3.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slideMaster" Target="../slideMasters/slideMaster3.xml"/><Relationship Id="rId5" Type="http://schemas.openxmlformats.org/officeDocument/2006/relationships/tags" Target="../tags/tag177.xml"/><Relationship Id="rId4" Type="http://schemas.openxmlformats.org/officeDocument/2006/relationships/tags" Target="../tags/tag176.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tags" Target="../tags/tag178.xml"/><Relationship Id="rId5" Type="http://schemas.openxmlformats.org/officeDocument/2006/relationships/slideMaster" Target="../slideMasters/slideMaster3.xml"/><Relationship Id="rId4" Type="http://schemas.openxmlformats.org/officeDocument/2006/relationships/tags" Target="../tags/tag181.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slideMaster" Target="../slideMasters/slideMaster3.xml"/><Relationship Id="rId5" Type="http://schemas.openxmlformats.org/officeDocument/2006/relationships/tags" Target="../tags/tag186.xml"/><Relationship Id="rId4" Type="http://schemas.openxmlformats.org/officeDocument/2006/relationships/tags" Target="../tags/tag185.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2022/6/27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1512150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2022/6/27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305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2022/6/27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extLst>
      <p:ext uri="{BB962C8B-B14F-4D97-AF65-F5344CB8AC3E}">
        <p14:creationId xmlns:p14="http://schemas.microsoft.com/office/powerpoint/2010/main" val="866733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2022/6/27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852529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2022/6/27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557248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2022/6/27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581609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2022/6/27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5784224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2022/6/27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6139053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2022/6/27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9280812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2022/6/27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9414648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2022/6/27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extLst>
      <p:ext uri="{BB962C8B-B14F-4D97-AF65-F5344CB8AC3E}">
        <p14:creationId xmlns:p14="http://schemas.microsoft.com/office/powerpoint/2010/main" val="1014124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2022/6/27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0177558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2022/6/27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7145343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2022/6/27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6747316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2022/6/27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extLst>
      <p:ext uri="{BB962C8B-B14F-4D97-AF65-F5344CB8AC3E}">
        <p14:creationId xmlns:p14="http://schemas.microsoft.com/office/powerpoint/2010/main" val="12649702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2022/6/27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2555231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2022/6/27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9502947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2022/6/27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6227869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2022/6/27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6841756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2022/6/27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7340663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2022/6/27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42518716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2022/6/27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30819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2022/6/27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5372660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2022/6/27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extLst>
      <p:ext uri="{BB962C8B-B14F-4D97-AF65-F5344CB8AC3E}">
        <p14:creationId xmlns:p14="http://schemas.microsoft.com/office/powerpoint/2010/main" val="29783922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2022/6/27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2882125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2022/6/27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9261206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2022/6/27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extLst>
      <p:ext uri="{BB962C8B-B14F-4D97-AF65-F5344CB8AC3E}">
        <p14:creationId xmlns:p14="http://schemas.microsoft.com/office/powerpoint/2010/main" val="4163844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2022/6/27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670919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2022/6/27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426179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2022/6/27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16386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2022/6/27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486758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2022/6/27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extLst>
      <p:ext uri="{BB962C8B-B14F-4D97-AF65-F5344CB8AC3E}">
        <p14:creationId xmlns:p14="http://schemas.microsoft.com/office/powerpoint/2010/main" val="2692590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2022/6/27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956594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 Id="rId22"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63.xml"/><Relationship Id="rId18" Type="http://schemas.openxmlformats.org/officeDocument/2006/relationships/tags" Target="../tags/tag68.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67.xml"/><Relationship Id="rId2" Type="http://schemas.openxmlformats.org/officeDocument/2006/relationships/slideLayout" Target="../slideLayouts/slideLayout13.xml"/><Relationship Id="rId16" Type="http://schemas.openxmlformats.org/officeDocument/2006/relationships/tags" Target="../tags/tag66.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65.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125.xml"/><Relationship Id="rId18" Type="http://schemas.openxmlformats.org/officeDocument/2006/relationships/tags" Target="../tags/tag1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tags" Target="../tags/tag129.xml"/><Relationship Id="rId2" Type="http://schemas.openxmlformats.org/officeDocument/2006/relationships/slideLayout" Target="../slideLayouts/slideLayout24.xml"/><Relationship Id="rId16" Type="http://schemas.openxmlformats.org/officeDocument/2006/relationships/tags" Target="../tags/tag12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ags" Target="../tags/tag1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ags" Target="../tags/tag1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2022/6/27</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pic>
        <p:nvPicPr>
          <p:cNvPr id="8" name="图片 7" descr="可信安全"/>
          <p:cNvPicPr>
            <a:picLocks noChangeAspect="1"/>
          </p:cNvPicPr>
          <p:nvPr userDrawn="1"/>
        </p:nvPicPr>
        <p:blipFill>
          <a:blip r:embed="rId20"/>
          <a:stretch>
            <a:fillRect/>
          </a:stretch>
        </p:blipFill>
        <p:spPr>
          <a:xfrm>
            <a:off x="10277475" y="6241415"/>
            <a:ext cx="1699260" cy="389890"/>
          </a:xfrm>
          <a:prstGeom prst="rect">
            <a:avLst/>
          </a:prstGeom>
        </p:spPr>
      </p:pic>
      <p:pic>
        <p:nvPicPr>
          <p:cNvPr id="9" name="图片 8" descr="时间地点"/>
          <p:cNvPicPr>
            <a:picLocks noChangeAspect="1"/>
          </p:cNvPicPr>
          <p:nvPr userDrawn="1"/>
        </p:nvPicPr>
        <p:blipFill>
          <a:blip r:embed="rId21"/>
          <a:stretch>
            <a:fillRect/>
          </a:stretch>
        </p:blipFill>
        <p:spPr>
          <a:xfrm>
            <a:off x="9804083" y="575945"/>
            <a:ext cx="1765935" cy="174625"/>
          </a:xfrm>
          <a:prstGeom prst="rect">
            <a:avLst/>
          </a:prstGeom>
        </p:spPr>
      </p:pic>
      <p:pic>
        <p:nvPicPr>
          <p:cNvPr id="10" name="图片 9" descr="会议名称"/>
          <p:cNvPicPr>
            <a:picLocks noChangeAspect="1"/>
          </p:cNvPicPr>
          <p:nvPr userDrawn="1"/>
        </p:nvPicPr>
        <p:blipFill>
          <a:blip r:embed="rId22"/>
          <a:stretch>
            <a:fillRect/>
          </a:stretch>
        </p:blipFill>
        <p:spPr>
          <a:xfrm>
            <a:off x="9505950" y="266065"/>
            <a:ext cx="2362200" cy="247650"/>
          </a:xfrm>
          <a:prstGeom prst="rect">
            <a:avLst/>
          </a:prstGeom>
        </p:spPr>
      </p:pic>
      <p:pic>
        <p:nvPicPr>
          <p:cNvPr id="11" name="图片 10" descr="logo组合"/>
          <p:cNvPicPr>
            <a:picLocks noChangeAspect="1"/>
          </p:cNvPicPr>
          <p:nvPr userDrawn="1"/>
        </p:nvPicPr>
        <p:blipFill>
          <a:blip r:embed="rId23"/>
          <a:stretch>
            <a:fillRect/>
          </a:stretch>
        </p:blipFill>
        <p:spPr>
          <a:xfrm>
            <a:off x="336550" y="301625"/>
            <a:ext cx="3728720" cy="242570"/>
          </a:xfrm>
          <a:prstGeom prst="rect">
            <a:avLst/>
          </a:prstGeom>
        </p:spPr>
      </p:pic>
    </p:spTree>
    <p:custDataLst>
      <p:tags r:id="rId13"/>
    </p:custDataLst>
    <p:extLst>
      <p:ext uri="{BB962C8B-B14F-4D97-AF65-F5344CB8AC3E}">
        <p14:creationId xmlns:p14="http://schemas.microsoft.com/office/powerpoint/2010/main" val="6134939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2022/6/27</a:t>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380383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2022/6/27</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extLst>
      <p:ext uri="{BB962C8B-B14F-4D97-AF65-F5344CB8AC3E}">
        <p14:creationId xmlns:p14="http://schemas.microsoft.com/office/powerpoint/2010/main" val="2312631063"/>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8.png"/><Relationship Id="rId2" Type="http://schemas.openxmlformats.org/officeDocument/2006/relationships/slideLayout" Target="../slideLayouts/slideLayout11.xml"/><Relationship Id="rId1" Type="http://schemas.openxmlformats.org/officeDocument/2006/relationships/tags" Target="../tags/tag18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jpeg"/><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image" Target="../media/image4.png"/><Relationship Id="rId5" Type="http://schemas.openxmlformats.org/officeDocument/2006/relationships/image" Target="../media/image9.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image" Target="../media/image4.png"/><Relationship Id="rId5" Type="http://schemas.openxmlformats.org/officeDocument/2006/relationships/image" Target="../media/image9.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image" Target="../media/image4.png"/><Relationship Id="rId5" Type="http://schemas.openxmlformats.org/officeDocument/2006/relationships/image" Target="../media/image9.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image" Target="../media/image4.png"/><Relationship Id="rId5" Type="http://schemas.openxmlformats.org/officeDocument/2006/relationships/image" Target="../media/image9.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image" Target="../media/image4.png"/><Relationship Id="rId5" Type="http://schemas.openxmlformats.org/officeDocument/2006/relationships/image" Target="../media/image9.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13" Type="http://schemas.microsoft.com/office/2007/relationships/diagramDrawing" Target="../diagrams/drawing1.xml"/><Relationship Id="rId3" Type="http://schemas.openxmlformats.org/officeDocument/2006/relationships/slideLayout" Target="../slideLayouts/slideLayout13.xml"/><Relationship Id="rId7" Type="http://schemas.openxmlformats.org/officeDocument/2006/relationships/image" Target="../media/image3.png"/><Relationship Id="rId12" Type="http://schemas.openxmlformats.org/officeDocument/2006/relationships/diagramColors" Target="../diagrams/colors1.xml"/><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image" Target="../media/image4.png"/><Relationship Id="rId11" Type="http://schemas.openxmlformats.org/officeDocument/2006/relationships/diagramQuickStyle" Target="../diagrams/quickStyle1.xml"/><Relationship Id="rId5" Type="http://schemas.openxmlformats.org/officeDocument/2006/relationships/image" Target="../media/image9.jpeg"/><Relationship Id="rId10" Type="http://schemas.openxmlformats.org/officeDocument/2006/relationships/diagramLayout" Target="../diagrams/layout1.xml"/><Relationship Id="rId4" Type="http://schemas.openxmlformats.org/officeDocument/2006/relationships/notesSlide" Target="../notesSlides/notesSlide15.xml"/><Relationship Id="rId9"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image" Target="../media/image4.png"/><Relationship Id="rId5" Type="http://schemas.openxmlformats.org/officeDocument/2006/relationships/image" Target="../media/image9.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image" Target="../media/image4.png"/><Relationship Id="rId5" Type="http://schemas.openxmlformats.org/officeDocument/2006/relationships/image" Target="../media/image9.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3.xml"/><Relationship Id="rId7" Type="http://schemas.openxmlformats.org/officeDocument/2006/relationships/image" Target="../media/image2.png"/><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image" Target="../media/image3.png"/><Relationship Id="rId5" Type="http://schemas.openxmlformats.org/officeDocument/2006/relationships/image" Target="../media/image4.png"/><Relationship Id="rId10" Type="http://schemas.openxmlformats.org/officeDocument/2006/relationships/image" Target="../media/image17.png"/><Relationship Id="rId4" Type="http://schemas.openxmlformats.org/officeDocument/2006/relationships/image" Target="../media/image9.jpeg"/><Relationship Id="rId9"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24.xml"/><Relationship Id="rId7" Type="http://schemas.openxmlformats.org/officeDocument/2006/relationships/image" Target="../media/image4.png"/><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image" Target="../media/image9.jpeg"/><Relationship Id="rId5" Type="http://schemas.openxmlformats.org/officeDocument/2006/relationships/notesSlide" Target="../notesSlides/notesSlide18.xml"/><Relationship Id="rId4" Type="http://schemas.openxmlformats.org/officeDocument/2006/relationships/slideLayout" Target="../slideLayouts/slideLayout13.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image" Target="../media/image4.png"/><Relationship Id="rId5" Type="http://schemas.openxmlformats.org/officeDocument/2006/relationships/image" Target="../media/image9.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3.xml"/><Relationship Id="rId7" Type="http://schemas.openxmlformats.org/officeDocument/2006/relationships/image" Target="../media/image2.png"/><Relationship Id="rId2" Type="http://schemas.openxmlformats.org/officeDocument/2006/relationships/tags" Target="../tags/tag226.xml"/><Relationship Id="rId1" Type="http://schemas.openxmlformats.org/officeDocument/2006/relationships/tags" Target="../tags/tag225.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9.jpeg"/></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image" Target="../media/image4.png"/><Relationship Id="rId5" Type="http://schemas.openxmlformats.org/officeDocument/2006/relationships/image" Target="../media/image9.jpe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13.xml"/><Relationship Id="rId7" Type="http://schemas.openxmlformats.org/officeDocument/2006/relationships/image" Target="../media/image2.png"/><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image" Target="../media/image3.png"/><Relationship Id="rId5" Type="http://schemas.openxmlformats.org/officeDocument/2006/relationships/image" Target="../media/image4.png"/><Relationship Id="rId10" Type="http://schemas.openxmlformats.org/officeDocument/2006/relationships/hyperlink" Target="mailto:liyichen@caict.ac.cn" TargetMode="External"/><Relationship Id="rId4" Type="http://schemas.openxmlformats.org/officeDocument/2006/relationships/image" Target="../media/image9.jpeg"/><Relationship Id="rId9" Type="http://schemas.openxmlformats.org/officeDocument/2006/relationships/image" Target="../media/image20.svg"/></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20.xml"/><Relationship Id="rId7" Type="http://schemas.openxmlformats.org/officeDocument/2006/relationships/image" Target="../media/image8.png"/><Relationship Id="rId2" Type="http://schemas.openxmlformats.org/officeDocument/2006/relationships/slideLayout" Target="../slideLayouts/slideLayout33.xml"/><Relationship Id="rId1" Type="http://schemas.openxmlformats.org/officeDocument/2006/relationships/tags" Target="../tags/tag23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1.pn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image" Target="../media/image4.png"/><Relationship Id="rId5" Type="http://schemas.openxmlformats.org/officeDocument/2006/relationships/image" Target="../media/image9.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image" Target="../media/image4.png"/><Relationship Id="rId5" Type="http://schemas.openxmlformats.org/officeDocument/2006/relationships/image" Target="../media/image9.jpeg"/><Relationship Id="rId4" Type="http://schemas.openxmlformats.org/officeDocument/2006/relationships/notesSlide" Target="../notesSlides/notesSlide4.xml"/><Relationship Id="rId9" Type="http://schemas.openxmlformats.org/officeDocument/2006/relationships/chart" Target="../charts/chart1.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image" Target="../media/image4.png"/><Relationship Id="rId5" Type="http://schemas.openxmlformats.org/officeDocument/2006/relationships/image" Target="../media/image9.jpeg"/><Relationship Id="rId10" Type="http://schemas.openxmlformats.org/officeDocument/2006/relationships/chart" Target="../charts/chart3.xml"/><Relationship Id="rId4" Type="http://schemas.openxmlformats.org/officeDocument/2006/relationships/notesSlide" Target="../notesSlides/notesSlide5.xml"/><Relationship Id="rId9" Type="http://schemas.openxmlformats.org/officeDocument/2006/relationships/chart" Target="../charts/chart2.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image" Target="../media/image4.png"/><Relationship Id="rId5" Type="http://schemas.openxmlformats.org/officeDocument/2006/relationships/image" Target="../media/image9.jpeg"/><Relationship Id="rId4" Type="http://schemas.openxmlformats.org/officeDocument/2006/relationships/notesSlide" Target="../notesSlides/notesSlide6.xml"/><Relationship Id="rId9" Type="http://schemas.openxmlformats.org/officeDocument/2006/relationships/chart" Target="../charts/chart4.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image" Target="../media/image4.png"/><Relationship Id="rId5" Type="http://schemas.openxmlformats.org/officeDocument/2006/relationships/image" Target="../media/image9.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4.png"/><Relationship Id="rId3" Type="http://schemas.openxmlformats.org/officeDocument/2006/relationships/slideLayout" Target="../slideLayouts/slideLayout13.xml"/><Relationship Id="rId7" Type="http://schemas.openxmlformats.org/officeDocument/2006/relationships/image" Target="../media/image3.png"/><Relationship Id="rId12" Type="http://schemas.openxmlformats.org/officeDocument/2006/relationships/image" Target="../media/image13.png"/><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image" Target="../media/image4.png"/><Relationship Id="rId11" Type="http://schemas.openxmlformats.org/officeDocument/2006/relationships/image" Target="../media/image12.png"/><Relationship Id="rId5" Type="http://schemas.openxmlformats.org/officeDocument/2006/relationships/image" Target="../media/image9.jpeg"/><Relationship Id="rId10" Type="http://schemas.openxmlformats.org/officeDocument/2006/relationships/image" Target="../media/image11.png"/><Relationship Id="rId4" Type="http://schemas.openxmlformats.org/officeDocument/2006/relationships/notesSlide" Target="../notesSlides/notesSlide8.xm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image" Target="../media/image4.png"/><Relationship Id="rId5" Type="http://schemas.openxmlformats.org/officeDocument/2006/relationships/image" Target="../media/image9.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E:\2022\6月\【0624】业务与应用安全论坛\ppt\ppt背景暗色.jpgppt背景暗色"/>
          <p:cNvPicPr>
            <a:picLocks noChangeAspect="1"/>
          </p:cNvPicPr>
          <p:nvPr/>
        </p:nvPicPr>
        <p:blipFill>
          <a:blip r:embed="rId4"/>
          <a:srcRect/>
          <a:stretch>
            <a:fillRect/>
          </a:stretch>
        </p:blipFill>
        <p:spPr>
          <a:xfrm>
            <a:off x="318" y="318"/>
            <a:ext cx="12191365" cy="6857365"/>
          </a:xfrm>
          <a:prstGeom prst="rect">
            <a:avLst/>
          </a:prstGeom>
        </p:spPr>
      </p:pic>
      <p:pic>
        <p:nvPicPr>
          <p:cNvPr id="2" name="图片 1" descr="标准协会logo"/>
          <p:cNvPicPr>
            <a:picLocks noChangeAspect="1"/>
          </p:cNvPicPr>
          <p:nvPr/>
        </p:nvPicPr>
        <p:blipFill>
          <a:blip r:embed="rId5"/>
          <a:stretch>
            <a:fillRect/>
          </a:stretch>
        </p:blipFill>
        <p:spPr>
          <a:xfrm>
            <a:off x="9101455" y="299720"/>
            <a:ext cx="2464435" cy="341630"/>
          </a:xfrm>
          <a:prstGeom prst="rect">
            <a:avLst/>
          </a:prstGeom>
        </p:spPr>
      </p:pic>
      <p:pic>
        <p:nvPicPr>
          <p:cNvPr id="3" name="图片 2" descr="通信院logo"/>
          <p:cNvPicPr>
            <a:picLocks noChangeAspect="1"/>
          </p:cNvPicPr>
          <p:nvPr/>
        </p:nvPicPr>
        <p:blipFill>
          <a:blip r:embed="rId6"/>
          <a:stretch>
            <a:fillRect/>
          </a:stretch>
        </p:blipFill>
        <p:spPr>
          <a:xfrm>
            <a:off x="612140" y="333465"/>
            <a:ext cx="2078990" cy="251460"/>
          </a:xfrm>
          <a:prstGeom prst="rect">
            <a:avLst/>
          </a:prstGeom>
        </p:spPr>
      </p:pic>
      <p:pic>
        <p:nvPicPr>
          <p:cNvPr id="8" name="图片 7" descr="盾"/>
          <p:cNvPicPr>
            <a:picLocks noChangeAspect="1"/>
          </p:cNvPicPr>
          <p:nvPr/>
        </p:nvPicPr>
        <p:blipFill>
          <a:blip r:embed="rId7"/>
          <a:stretch>
            <a:fillRect/>
          </a:stretch>
        </p:blipFill>
        <p:spPr>
          <a:xfrm>
            <a:off x="4008243" y="152324"/>
            <a:ext cx="4175513" cy="2982872"/>
          </a:xfrm>
          <a:prstGeom prst="rect">
            <a:avLst/>
          </a:prstGeom>
        </p:spPr>
      </p:pic>
      <p:pic>
        <p:nvPicPr>
          <p:cNvPr id="9" name="图片 8" descr="会议名称"/>
          <p:cNvPicPr>
            <a:picLocks noChangeAspect="1"/>
          </p:cNvPicPr>
          <p:nvPr/>
        </p:nvPicPr>
        <p:blipFill>
          <a:blip r:embed="rId8"/>
          <a:stretch>
            <a:fillRect/>
          </a:stretch>
        </p:blipFill>
        <p:spPr>
          <a:xfrm>
            <a:off x="1680845" y="1965258"/>
            <a:ext cx="8830310" cy="925195"/>
          </a:xfrm>
          <a:prstGeom prst="rect">
            <a:avLst/>
          </a:prstGeom>
        </p:spPr>
      </p:pic>
      <p:pic>
        <p:nvPicPr>
          <p:cNvPr id="11" name="图片 10" descr="时间地点"/>
          <p:cNvPicPr>
            <a:picLocks noChangeAspect="1"/>
          </p:cNvPicPr>
          <p:nvPr/>
        </p:nvPicPr>
        <p:blipFill>
          <a:blip r:embed="rId9"/>
          <a:stretch>
            <a:fillRect/>
          </a:stretch>
        </p:blipFill>
        <p:spPr>
          <a:xfrm>
            <a:off x="4180878" y="5522834"/>
            <a:ext cx="3611880" cy="356235"/>
          </a:xfrm>
          <a:prstGeom prst="rect">
            <a:avLst/>
          </a:prstGeom>
        </p:spPr>
      </p:pic>
      <p:sp>
        <p:nvSpPr>
          <p:cNvPr id="12" name="标题 4">
            <a:extLst>
              <a:ext uri="{FF2B5EF4-FFF2-40B4-BE49-F238E27FC236}">
                <a16:creationId xmlns:a16="http://schemas.microsoft.com/office/drawing/2014/main" id="{E1D5394C-21F9-FE09-1A00-B2F129652A44}"/>
              </a:ext>
            </a:extLst>
          </p:cNvPr>
          <p:cNvSpPr>
            <a:spLocks noGrp="1"/>
          </p:cNvSpPr>
          <p:nvPr>
            <p:ph type="title"/>
          </p:nvPr>
        </p:nvSpPr>
        <p:spPr>
          <a:xfrm>
            <a:off x="1196082" y="3061642"/>
            <a:ext cx="9799200" cy="1018800"/>
          </a:xfrm>
        </p:spPr>
        <p:txBody>
          <a:bodyPr>
            <a:noAutofit/>
          </a:bodyPr>
          <a:lstStyle/>
          <a:p>
            <a:r>
              <a:rPr lang="en-US" altLang="zh-CN" sz="4000" dirty="0">
                <a:solidFill>
                  <a:schemeClr val="bg1"/>
                </a:solidFill>
                <a:latin typeface="+mj-ea"/>
              </a:rPr>
              <a:t>《</a:t>
            </a:r>
            <a:r>
              <a:rPr lang="zh-CN" altLang="en-US" sz="4000" dirty="0">
                <a:solidFill>
                  <a:schemeClr val="bg1"/>
                </a:solidFill>
                <a:latin typeface="+mj-ea"/>
              </a:rPr>
              <a:t>云</a:t>
            </a:r>
            <a:r>
              <a:rPr lang="en-US" altLang="zh-CN" sz="4000" dirty="0">
                <a:solidFill>
                  <a:schemeClr val="bg1"/>
                </a:solidFill>
                <a:latin typeface="+mj-ea"/>
              </a:rPr>
              <a:t>WEB</a:t>
            </a:r>
            <a:r>
              <a:rPr lang="zh-CN" altLang="en-US" sz="4000" dirty="0">
                <a:solidFill>
                  <a:schemeClr val="bg1"/>
                </a:solidFill>
                <a:latin typeface="+mj-ea"/>
              </a:rPr>
              <a:t>应用防火墙能力要求</a:t>
            </a:r>
            <a:r>
              <a:rPr lang="en-US" altLang="zh-CN" sz="4000" dirty="0">
                <a:solidFill>
                  <a:schemeClr val="bg1"/>
                </a:solidFill>
                <a:latin typeface="+mj-ea"/>
              </a:rPr>
              <a:t>》</a:t>
            </a:r>
            <a:br>
              <a:rPr lang="en-US" altLang="zh-CN" sz="4000" dirty="0">
                <a:solidFill>
                  <a:schemeClr val="bg1"/>
                </a:solidFill>
                <a:latin typeface="+mj-ea"/>
              </a:rPr>
            </a:br>
            <a:r>
              <a:rPr lang="zh-CN" altLang="en-US" sz="4000" dirty="0">
                <a:solidFill>
                  <a:schemeClr val="bg1"/>
                </a:solidFill>
                <a:latin typeface="+mj-ea"/>
              </a:rPr>
              <a:t>标准解读</a:t>
            </a:r>
          </a:p>
        </p:txBody>
      </p:sp>
      <p:sp>
        <p:nvSpPr>
          <p:cNvPr id="13" name="文本占位符 5">
            <a:extLst>
              <a:ext uri="{FF2B5EF4-FFF2-40B4-BE49-F238E27FC236}">
                <a16:creationId xmlns:a16="http://schemas.microsoft.com/office/drawing/2014/main" id="{8CAC1BCF-AA56-A759-7DC6-C502AC3A22DE}"/>
              </a:ext>
            </a:extLst>
          </p:cNvPr>
          <p:cNvSpPr>
            <a:spLocks noGrp="1"/>
          </p:cNvSpPr>
          <p:nvPr>
            <p:ph type="body" sz="quarter" idx="13"/>
          </p:nvPr>
        </p:nvSpPr>
        <p:spPr>
          <a:xfrm>
            <a:off x="1196082" y="4478225"/>
            <a:ext cx="9799200" cy="471600"/>
          </a:xfrm>
        </p:spPr>
        <p:txBody>
          <a:bodyPr>
            <a:normAutofit fontScale="97500"/>
          </a:bodyPr>
          <a:lstStyle/>
          <a:p>
            <a:r>
              <a:rPr lang="zh-CN" altLang="en-US" sz="2000" dirty="0">
                <a:solidFill>
                  <a:schemeClr val="bg1"/>
                </a:solidFill>
              </a:rPr>
              <a:t>中国信通院云大所开源与软件安全部    李忆晨</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256B64D-3BF5-F8F8-31F1-3ADED3E74D0F}"/>
              </a:ext>
            </a:extLst>
          </p:cNvPr>
          <p:cNvSpPr/>
          <p:nvPr/>
        </p:nvSpPr>
        <p:spPr>
          <a:xfrm>
            <a:off x="7692834" y="1178705"/>
            <a:ext cx="4155666" cy="5009603"/>
          </a:xfrm>
          <a:prstGeom prst="rect">
            <a:avLst/>
          </a:prstGeom>
          <a:solidFill>
            <a:srgbClr val="4F81BD">
              <a:alpha val="19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2" name="图片 1" descr="1psd"/>
          <p:cNvPicPr>
            <a:picLocks noChangeAspect="1"/>
          </p:cNvPicPr>
          <p:nvPr/>
        </p:nvPicPr>
        <p:blipFill>
          <a:blip r:embed="rId5"/>
          <a:srcRect l="171" t="29809" r="223" b="4968"/>
          <a:stretch>
            <a:fillRect/>
          </a:stretch>
        </p:blipFill>
        <p:spPr>
          <a:xfrm>
            <a:off x="0" y="0"/>
            <a:ext cx="12192000" cy="650240"/>
          </a:xfrm>
          <a:prstGeom prst="rect">
            <a:avLst/>
          </a:prstGeom>
        </p:spPr>
      </p:pic>
      <p:pic>
        <p:nvPicPr>
          <p:cNvPr id="6" name="图片 5" descr="会议名称">
            <a:extLst>
              <a:ext uri="{FF2B5EF4-FFF2-40B4-BE49-F238E27FC236}">
                <a16:creationId xmlns:a16="http://schemas.microsoft.com/office/drawing/2014/main" id="{38B23AF3-D0B3-4048-3B17-C7CB955474BC}"/>
              </a:ext>
            </a:extLst>
          </p:cNvPr>
          <p:cNvPicPr>
            <a:picLocks noChangeAspect="1"/>
          </p:cNvPicPr>
          <p:nvPr/>
        </p:nvPicPr>
        <p:blipFill>
          <a:blip r:embed="rId6"/>
          <a:stretch>
            <a:fillRect/>
          </a:stretch>
        </p:blipFill>
        <p:spPr>
          <a:xfrm>
            <a:off x="9889066" y="135396"/>
            <a:ext cx="2201682" cy="230681"/>
          </a:xfrm>
          <a:prstGeom prst="rect">
            <a:avLst/>
          </a:prstGeom>
        </p:spPr>
      </p:pic>
      <p:pic>
        <p:nvPicPr>
          <p:cNvPr id="7" name="图片 6" descr="时间地点">
            <a:extLst>
              <a:ext uri="{FF2B5EF4-FFF2-40B4-BE49-F238E27FC236}">
                <a16:creationId xmlns:a16="http://schemas.microsoft.com/office/drawing/2014/main" id="{B7EC4616-E475-EEE9-5A1C-FABCACE967FA}"/>
              </a:ext>
            </a:extLst>
          </p:cNvPr>
          <p:cNvPicPr>
            <a:picLocks noChangeAspect="1"/>
          </p:cNvPicPr>
          <p:nvPr/>
        </p:nvPicPr>
        <p:blipFill>
          <a:blip r:embed="rId7"/>
          <a:stretch>
            <a:fillRect/>
          </a:stretch>
        </p:blipFill>
        <p:spPr>
          <a:xfrm>
            <a:off x="10223237" y="426643"/>
            <a:ext cx="1517402" cy="149660"/>
          </a:xfrm>
          <a:prstGeom prst="rect">
            <a:avLst/>
          </a:prstGeom>
        </p:spPr>
      </p:pic>
      <p:pic>
        <p:nvPicPr>
          <p:cNvPr id="8" name="图片 7" descr="可信安全">
            <a:extLst>
              <a:ext uri="{FF2B5EF4-FFF2-40B4-BE49-F238E27FC236}">
                <a16:creationId xmlns:a16="http://schemas.microsoft.com/office/drawing/2014/main" id="{4E89E148-CA3A-F2BE-FE11-444DA45DAE1B}"/>
              </a:ext>
            </a:extLst>
          </p:cNvPr>
          <p:cNvPicPr>
            <a:picLocks noChangeAspect="1"/>
          </p:cNvPicPr>
          <p:nvPr/>
        </p:nvPicPr>
        <p:blipFill>
          <a:blip r:embed="rId8"/>
          <a:stretch>
            <a:fillRect/>
          </a:stretch>
        </p:blipFill>
        <p:spPr>
          <a:xfrm>
            <a:off x="8010549" y="121525"/>
            <a:ext cx="1699260" cy="389890"/>
          </a:xfrm>
          <a:prstGeom prst="rect">
            <a:avLst/>
          </a:prstGeom>
        </p:spPr>
      </p:pic>
      <p:sp>
        <p:nvSpPr>
          <p:cNvPr id="11" name="标题 2">
            <a:extLst>
              <a:ext uri="{FF2B5EF4-FFF2-40B4-BE49-F238E27FC236}">
                <a16:creationId xmlns:a16="http://schemas.microsoft.com/office/drawing/2014/main" id="{4A126198-2CE2-E980-7415-03936A4484BF}"/>
              </a:ext>
            </a:extLst>
          </p:cNvPr>
          <p:cNvSpPr txBox="1">
            <a:spLocks/>
          </p:cNvSpPr>
          <p:nvPr>
            <p:custDataLst>
              <p:tags r:id="rId2"/>
            </p:custDataLst>
          </p:nvPr>
        </p:nvSpPr>
        <p:spPr>
          <a:xfrm>
            <a:off x="238067" y="160063"/>
            <a:ext cx="10968990" cy="381635"/>
          </a:xfrm>
          <a:prstGeom prst="rect">
            <a:avLst/>
          </a:prstGeom>
        </p:spPr>
        <p:txBody>
          <a:bodyPr vert="horz" lIns="90000" tIns="46800" rIns="90000" bIns="46800" rtlCol="0" anchor="ctr" anchorCtr="0">
            <a:no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HK"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标准解读</a:t>
            </a:r>
            <a:r>
              <a:rPr kumimoji="0" lang="en-US" altLang="zh-CN"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a:t>
            </a:r>
            <a:r>
              <a:rPr kumimoji="0" lang="zh-CN" altLang="en-US"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云</a:t>
            </a:r>
            <a:r>
              <a:rPr kumimoji="0" lang="en-US" altLang="zh-CN"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WAF</a:t>
            </a:r>
            <a:r>
              <a:rPr kumimoji="0" lang="zh-CN" altLang="en-US"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评估项目解析</a:t>
            </a:r>
          </a:p>
        </p:txBody>
      </p:sp>
      <p:sp>
        <p:nvSpPr>
          <p:cNvPr id="67" name="ADD THE TITLE OF THIS GRAPH">
            <a:extLst>
              <a:ext uri="{FF2B5EF4-FFF2-40B4-BE49-F238E27FC236}">
                <a16:creationId xmlns:a16="http://schemas.microsoft.com/office/drawing/2014/main" id="{40E364E3-B293-405F-9E28-214B69133180}"/>
              </a:ext>
            </a:extLst>
          </p:cNvPr>
          <p:cNvSpPr txBox="1"/>
          <p:nvPr/>
        </p:nvSpPr>
        <p:spPr>
          <a:xfrm>
            <a:off x="347380" y="2994829"/>
            <a:ext cx="1690587"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45720" bIns="45720">
            <a:spAutoFit/>
          </a:bodyPr>
          <a:lstStyle>
            <a:lvl1pPr>
              <a:defRPr sz="7200">
                <a:solidFill>
                  <a:srgbClr val="808080"/>
                </a:solidFill>
                <a:latin typeface="Arial"/>
                <a:ea typeface="Arial"/>
                <a:cs typeface="Arial"/>
                <a:sym typeface="Arial"/>
              </a:defRPr>
            </a:lvl1pPr>
          </a:lstStyle>
          <a:p>
            <a:pPr marL="0" marR="0" lvl="0" indent="0" algn="l" defTabSz="457200" rtl="0" eaLnBrk="1" fontAlgn="auto" latinLnBrk="0" hangingPunct="0">
              <a:lnSpc>
                <a:spcPct val="100000"/>
              </a:lnSpc>
              <a:spcBef>
                <a:spcPts val="0"/>
              </a:spcBef>
              <a:spcAft>
                <a:spcPts val="0"/>
              </a:spcAft>
              <a:buClrTx/>
              <a:buSzTx/>
              <a:buFontTx/>
              <a:buNone/>
              <a:tabLst/>
              <a:defRPr sz="3600">
                <a:solidFill>
                  <a:srgbClr val="000000"/>
                </a:solidFill>
                <a:latin typeface="+mn-lt"/>
                <a:ea typeface="+mn-ea"/>
                <a:cs typeface="+mn-cs"/>
                <a:sym typeface="Trebuchet MS"/>
              </a:defRPr>
            </a:pPr>
            <a:r>
              <a:rPr kumimoji="0" lang="en-HK" sz="2800" b="1" i="0" u="none" strike="noStrike" kern="0" cap="none" spc="0" normalizeH="0" baseline="0" noProof="0" dirty="0" err="1">
                <a:ln>
                  <a:noFill/>
                </a:ln>
                <a:solidFill>
                  <a:srgbClr val="2669C4"/>
                </a:solidFill>
                <a:effectLst/>
                <a:uLnTx/>
                <a:uFillTx/>
                <a:latin typeface="Arial"/>
                <a:ea typeface="微软雅黑"/>
                <a:cs typeface="Arial"/>
                <a:sym typeface="Trebuchet MS"/>
              </a:rPr>
              <a:t>服务接入</a:t>
            </a:r>
            <a:endParaRPr kumimoji="0" sz="2800" b="1" i="0" u="none" strike="noStrike" kern="0" cap="none" spc="0" normalizeH="0" baseline="0" noProof="0" dirty="0">
              <a:ln>
                <a:noFill/>
              </a:ln>
              <a:solidFill>
                <a:srgbClr val="2669C4"/>
              </a:solidFill>
              <a:effectLst/>
              <a:uLnTx/>
              <a:uFillTx/>
              <a:latin typeface="Arial"/>
              <a:ea typeface="微软雅黑"/>
              <a:cs typeface="Arial"/>
              <a:sym typeface="Trebuchet MS"/>
            </a:endParaRPr>
          </a:p>
        </p:txBody>
      </p:sp>
      <p:grpSp>
        <p:nvGrpSpPr>
          <p:cNvPr id="68" name="Group">
            <a:extLst>
              <a:ext uri="{FF2B5EF4-FFF2-40B4-BE49-F238E27FC236}">
                <a16:creationId xmlns:a16="http://schemas.microsoft.com/office/drawing/2014/main" id="{41EF813A-56DA-D09D-12C9-AB0C3361ACC3}"/>
              </a:ext>
            </a:extLst>
          </p:cNvPr>
          <p:cNvGrpSpPr/>
          <p:nvPr/>
        </p:nvGrpSpPr>
        <p:grpSpPr>
          <a:xfrm>
            <a:off x="2405059" y="1338510"/>
            <a:ext cx="114300" cy="4748598"/>
            <a:chOff x="0" y="0"/>
            <a:chExt cx="228600" cy="9497194"/>
          </a:xfrm>
          <a:solidFill>
            <a:srgbClr val="2669C4"/>
          </a:solidFill>
        </p:grpSpPr>
        <p:sp>
          <p:nvSpPr>
            <p:cNvPr id="69" name="Rectangle">
              <a:extLst>
                <a:ext uri="{FF2B5EF4-FFF2-40B4-BE49-F238E27FC236}">
                  <a16:creationId xmlns:a16="http://schemas.microsoft.com/office/drawing/2014/main" id="{FCEFAA90-47E2-B553-ED28-53731A8D7D16}"/>
                </a:ext>
              </a:extLst>
            </p:cNvPr>
            <p:cNvSpPr/>
            <p:nvPr/>
          </p:nvSpPr>
          <p:spPr>
            <a:xfrm>
              <a:off x="0" y="-1"/>
              <a:ext cx="228600" cy="3416301"/>
            </a:xfrm>
            <a:prstGeom prst="rect">
              <a:avLst/>
            </a:prstGeom>
            <a:grpFill/>
            <a:ln w="12700" cap="flat">
              <a:noFill/>
              <a:miter lim="400000"/>
            </a:ln>
            <a:effectLst/>
          </p:spPr>
          <p:txBody>
            <a:bodyPr wrap="square" lIns="45720" tIns="45720" rIns="45720" bIns="45720" numCol="1" anchor="t">
              <a:noAutofit/>
            </a:bodyPr>
            <a:lstStyle/>
            <a:p>
              <a:pPr marL="0" marR="0" lvl="0" indent="0" algn="ctr" defTabSz="457200" rtl="0" eaLnBrk="1" fontAlgn="auto" latinLnBrk="0" hangingPunct="0">
                <a:lnSpc>
                  <a:spcPct val="100000"/>
                </a:lnSpc>
                <a:spcBef>
                  <a:spcPts val="0"/>
                </a:spcBef>
                <a:spcAft>
                  <a:spcPts val="0"/>
                </a:spcAft>
                <a:buClrTx/>
                <a:buSzTx/>
                <a:buFontTx/>
                <a:buNone/>
                <a:tabLst/>
                <a:defRPr>
                  <a:latin typeface="Arial"/>
                  <a:ea typeface="Arial"/>
                  <a:cs typeface="Arial"/>
                  <a:sym typeface="Arial"/>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70" name="Line">
              <a:extLst>
                <a:ext uri="{FF2B5EF4-FFF2-40B4-BE49-F238E27FC236}">
                  <a16:creationId xmlns:a16="http://schemas.microsoft.com/office/drawing/2014/main" id="{F519AB53-D8F1-F25F-FEAF-B15DAE4CDDB7}"/>
                </a:ext>
              </a:extLst>
            </p:cNvPr>
            <p:cNvSpPr/>
            <p:nvPr/>
          </p:nvSpPr>
          <p:spPr>
            <a:xfrm flipH="1">
              <a:off x="12699" y="3416300"/>
              <a:ext cx="2" cy="6080894"/>
            </a:xfrm>
            <a:prstGeom prst="line">
              <a:avLst/>
            </a:prstGeom>
            <a:grpFill/>
            <a:ln w="12700" cap="flat">
              <a:solidFill>
                <a:srgbClr val="2669C4"/>
              </a:solidFill>
              <a:prstDash val="solid"/>
              <a:miter lim="400000"/>
            </a:ln>
            <a:effectLst/>
          </p:spPr>
          <p:txBody>
            <a:bodyPr wrap="square" lIns="0" tIns="0" rIns="0" bIns="0" numCol="1" anchor="t">
              <a:noAutofit/>
            </a:bodyPr>
            <a:lstStyle/>
            <a:p>
              <a:pPr marL="0" marR="0" lvl="0" indent="0" algn="l" defTabSz="228600" rtl="0" eaLnBrk="1" fontAlgn="auto" latinLnBrk="0" hangingPunct="0">
                <a:lnSpc>
                  <a:spcPct val="100000"/>
                </a:lnSpc>
                <a:spcBef>
                  <a:spcPts val="0"/>
                </a:spcBef>
                <a:spcAft>
                  <a:spcPts val="0"/>
                </a:spcAft>
                <a:buClrTx/>
                <a:buSzTx/>
                <a:buFontTx/>
                <a:buNone/>
                <a:tabLst/>
                <a:defRPr sz="1200">
                  <a:latin typeface="+mj-lt"/>
                  <a:ea typeface="+mj-ea"/>
                  <a:cs typeface="+mj-cs"/>
                  <a:sym typeface="Helvetica"/>
                </a:defRPr>
              </a:pPr>
              <a:endParaRPr kumimoji="0" sz="600" b="0" i="0" u="none" strike="noStrike" kern="0" cap="none" spc="0" normalizeH="0" baseline="0" noProof="0">
                <a:ln>
                  <a:noFill/>
                </a:ln>
                <a:solidFill>
                  <a:srgbClr val="000000"/>
                </a:solidFill>
                <a:effectLst/>
                <a:uLnTx/>
                <a:uFillTx/>
                <a:latin typeface="Helvetica"/>
                <a:ea typeface="微软雅黑"/>
                <a:cs typeface="+mn-cs"/>
                <a:sym typeface="Helvetica"/>
              </a:endParaRPr>
            </a:p>
          </p:txBody>
        </p:sp>
      </p:grpSp>
      <p:sp>
        <p:nvSpPr>
          <p:cNvPr id="22" name="Rectangle 21">
            <a:extLst>
              <a:ext uri="{FF2B5EF4-FFF2-40B4-BE49-F238E27FC236}">
                <a16:creationId xmlns:a16="http://schemas.microsoft.com/office/drawing/2014/main" id="{74B82AFA-268D-95EF-C1BC-3874F9392492}"/>
              </a:ext>
            </a:extLst>
          </p:cNvPr>
          <p:cNvSpPr/>
          <p:nvPr/>
        </p:nvSpPr>
        <p:spPr>
          <a:xfrm>
            <a:off x="3193016" y="917768"/>
            <a:ext cx="1794620" cy="448683"/>
          </a:xfrm>
          <a:prstGeom prst="rect">
            <a:avLst/>
          </a:prstGeom>
          <a:solidFill>
            <a:srgbClr val="266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Arial"/>
                <a:ea typeface="微软雅黑"/>
                <a:cs typeface="+mn-cs"/>
              </a:rPr>
              <a:t>服务接入方式要求</a:t>
            </a:r>
            <a:endParaRPr kumimoji="0" lang="en-US" sz="14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23" name="Rectangle 22">
            <a:extLst>
              <a:ext uri="{FF2B5EF4-FFF2-40B4-BE49-F238E27FC236}">
                <a16:creationId xmlns:a16="http://schemas.microsoft.com/office/drawing/2014/main" id="{C953E281-FCFE-F926-8E9D-1355FAF39E2D}"/>
              </a:ext>
            </a:extLst>
          </p:cNvPr>
          <p:cNvSpPr/>
          <p:nvPr/>
        </p:nvSpPr>
        <p:spPr>
          <a:xfrm>
            <a:off x="3324922" y="1178705"/>
            <a:ext cx="4155666" cy="5009603"/>
          </a:xfrm>
          <a:prstGeom prst="rect">
            <a:avLst/>
          </a:prstGeom>
          <a:solidFill>
            <a:srgbClr val="4F81BD">
              <a:alpha val="19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6" name="TextBox 25">
            <a:extLst>
              <a:ext uri="{FF2B5EF4-FFF2-40B4-BE49-F238E27FC236}">
                <a16:creationId xmlns:a16="http://schemas.microsoft.com/office/drawing/2014/main" id="{D122A41F-DE36-6639-F50F-80D5F4C0F13C}"/>
              </a:ext>
            </a:extLst>
          </p:cNvPr>
          <p:cNvSpPr txBox="1"/>
          <p:nvPr/>
        </p:nvSpPr>
        <p:spPr>
          <a:xfrm>
            <a:off x="3432871" y="1699325"/>
            <a:ext cx="3583132" cy="3608680"/>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r>
              <a:rPr lang="zh-CN" altLang="en-US" sz="1400" dirty="0">
                <a:solidFill>
                  <a:srgbClr val="000000"/>
                </a:solidFill>
                <a:latin typeface="Arial"/>
                <a:ea typeface="微软雅黑"/>
              </a:rPr>
              <a:t>宜支持以</a:t>
            </a:r>
            <a:r>
              <a:rPr lang="en-US" sz="1400" dirty="0">
                <a:solidFill>
                  <a:srgbClr val="000000"/>
                </a:solidFill>
                <a:latin typeface="Arial"/>
                <a:ea typeface="微软雅黑"/>
              </a:rPr>
              <a:t>DNS</a:t>
            </a:r>
            <a:r>
              <a:rPr lang="zh-CN" altLang="en-US" sz="1400" dirty="0">
                <a:solidFill>
                  <a:srgbClr val="000000"/>
                </a:solidFill>
                <a:latin typeface="Arial"/>
                <a:ea typeface="微软雅黑"/>
              </a:rPr>
              <a:t>域名解析的方式接入</a:t>
            </a:r>
            <a:endParaRPr lang="en-HK" altLang="zh-CN" sz="1400" dirty="0">
              <a:solidFill>
                <a:srgbClr val="000000"/>
              </a:solidFill>
              <a:latin typeface="Arial"/>
              <a:ea typeface="微软雅黑"/>
            </a:endParaRPr>
          </a:p>
          <a:p>
            <a:pPr marL="285750" lvl="0" indent="-285750">
              <a:lnSpc>
                <a:spcPct val="150000"/>
              </a:lnSpc>
              <a:buFont typeface="Arial" panose="020B0604020202020204" pitchFamily="34" charset="0"/>
              <a:buChar char="•"/>
            </a:pPr>
            <a:r>
              <a:rPr lang="zh-CN" altLang="en-US" sz="1400" dirty="0">
                <a:solidFill>
                  <a:srgbClr val="000000"/>
                </a:solidFill>
                <a:latin typeface="Arial"/>
                <a:ea typeface="微软雅黑"/>
              </a:rPr>
              <a:t>宜支持以云原生方式接入</a:t>
            </a:r>
            <a:endParaRPr lang="en-HK" altLang="zh-CN" sz="1400" dirty="0">
              <a:solidFill>
                <a:srgbClr val="000000"/>
              </a:solidFill>
              <a:latin typeface="Arial"/>
              <a:ea typeface="微软雅黑"/>
            </a:endParaRPr>
          </a:p>
          <a:p>
            <a:pPr marL="285750" lvl="0" indent="-285750">
              <a:lnSpc>
                <a:spcPct val="150000"/>
              </a:lnSpc>
              <a:buFont typeface="Arial" panose="020B0604020202020204" pitchFamily="34" charset="0"/>
              <a:buChar char="•"/>
            </a:pPr>
            <a:r>
              <a:rPr lang="zh-CN" altLang="en-US" sz="1400" dirty="0">
                <a:solidFill>
                  <a:srgbClr val="000000"/>
                </a:solidFill>
                <a:latin typeface="Arial"/>
                <a:ea typeface="微软雅黑"/>
              </a:rPr>
              <a:t>宜支持云上云下的公网服务器地址接入</a:t>
            </a:r>
            <a:endParaRPr lang="en-HK" altLang="zh-CN" sz="1400" dirty="0">
              <a:solidFill>
                <a:srgbClr val="000000"/>
              </a:solidFill>
              <a:latin typeface="Arial"/>
              <a:ea typeface="微软雅黑"/>
            </a:endParaRPr>
          </a:p>
          <a:p>
            <a:pPr marL="285750" lvl="0" indent="-285750">
              <a:lnSpc>
                <a:spcPct val="150000"/>
              </a:lnSpc>
              <a:buFont typeface="Arial" panose="020B0604020202020204" pitchFamily="34" charset="0"/>
              <a:buChar char="•"/>
            </a:pPr>
            <a:r>
              <a:rPr lang="zh-CN" altLang="en-US" sz="1400" dirty="0">
                <a:solidFill>
                  <a:srgbClr val="000000"/>
                </a:solidFill>
                <a:latin typeface="Arial"/>
                <a:ea typeface="微软雅黑"/>
              </a:rPr>
              <a:t>宜支持域名接入</a:t>
            </a:r>
            <a:endParaRPr lang="en-HK" altLang="zh-CN" sz="1400" dirty="0">
              <a:solidFill>
                <a:srgbClr val="000000"/>
              </a:solidFill>
              <a:latin typeface="Arial"/>
              <a:ea typeface="微软雅黑"/>
            </a:endParaRPr>
          </a:p>
          <a:p>
            <a:pPr marL="285750" lvl="0" indent="-285750">
              <a:lnSpc>
                <a:spcPct val="150000"/>
              </a:lnSpc>
              <a:buFont typeface="Arial" panose="020B0604020202020204" pitchFamily="34" charset="0"/>
              <a:buChar char="•"/>
            </a:pPr>
            <a:r>
              <a:rPr lang="zh-CN" altLang="en-US" sz="1400" dirty="0">
                <a:solidFill>
                  <a:srgbClr val="000000"/>
                </a:solidFill>
                <a:latin typeface="Arial"/>
                <a:ea typeface="微软雅黑"/>
              </a:rPr>
              <a:t>宜支持公有云方式、私有云方式以及混合云方式的部署</a:t>
            </a:r>
            <a:r>
              <a:rPr lang="en-HK" sz="1400" dirty="0">
                <a:solidFill>
                  <a:srgbClr val="000000"/>
                </a:solidFill>
                <a:latin typeface="Arial"/>
                <a:ea typeface="微软雅黑"/>
              </a:rPr>
              <a:t> </a:t>
            </a:r>
          </a:p>
          <a:p>
            <a:pPr marL="285750" lvl="0" indent="-285750">
              <a:lnSpc>
                <a:spcPct val="150000"/>
              </a:lnSpc>
              <a:buFont typeface="Arial" panose="020B0604020202020204" pitchFamily="34" charset="0"/>
              <a:buChar char="•"/>
            </a:pPr>
            <a:r>
              <a:rPr lang="zh-CN" altLang="en-US" sz="1400" dirty="0">
                <a:solidFill>
                  <a:srgbClr val="000000"/>
                </a:solidFill>
                <a:latin typeface="Arial"/>
                <a:ea typeface="微软雅黑"/>
              </a:rPr>
              <a:t>应支持隐藏源站</a:t>
            </a:r>
            <a:r>
              <a:rPr lang="en-US" sz="1400" dirty="0">
                <a:solidFill>
                  <a:srgbClr val="000000"/>
                </a:solidFill>
                <a:latin typeface="Arial"/>
                <a:ea typeface="微软雅黑"/>
              </a:rPr>
              <a:t>IP</a:t>
            </a:r>
            <a:r>
              <a:rPr lang="zh-CN" altLang="en-US" sz="1400" dirty="0">
                <a:solidFill>
                  <a:srgbClr val="000000"/>
                </a:solidFill>
                <a:latin typeface="Arial"/>
                <a:ea typeface="微软雅黑"/>
              </a:rPr>
              <a:t>，以避免攻击者绕过</a:t>
            </a:r>
            <a:r>
              <a:rPr lang="en-US" sz="1400" dirty="0">
                <a:solidFill>
                  <a:srgbClr val="000000"/>
                </a:solidFill>
                <a:latin typeface="Arial"/>
                <a:ea typeface="微软雅黑"/>
              </a:rPr>
              <a:t>WEB</a:t>
            </a:r>
            <a:r>
              <a:rPr lang="zh-CN" altLang="en-US" sz="1400" dirty="0">
                <a:solidFill>
                  <a:srgbClr val="000000"/>
                </a:solidFill>
                <a:latin typeface="Arial"/>
                <a:ea typeface="微软雅黑"/>
              </a:rPr>
              <a:t>应用防火墙直接攻击</a:t>
            </a:r>
            <a:r>
              <a:rPr lang="en-HK" sz="1400" dirty="0">
                <a:solidFill>
                  <a:srgbClr val="000000"/>
                </a:solidFill>
                <a:latin typeface="Arial"/>
                <a:ea typeface="微软雅黑"/>
              </a:rPr>
              <a:t> </a:t>
            </a:r>
            <a:endParaRPr lang="en-HK" altLang="zh-CN" sz="1400" dirty="0">
              <a:solidFill>
                <a:srgbClr val="000000"/>
              </a:solidFill>
              <a:latin typeface="Arial"/>
              <a:ea typeface="微软雅黑"/>
            </a:endParaRPr>
          </a:p>
          <a:p>
            <a:pPr marL="285750" lvl="0" indent="-285750">
              <a:lnSpc>
                <a:spcPct val="150000"/>
              </a:lnSpc>
              <a:buFont typeface="Arial" panose="020B0604020202020204" pitchFamily="34" charset="0"/>
              <a:buChar char="•"/>
            </a:pPr>
            <a:r>
              <a:rPr lang="zh-CN" altLang="en-US" sz="1400" dirty="0">
                <a:solidFill>
                  <a:srgbClr val="000000"/>
                </a:solidFill>
                <a:latin typeface="Arial"/>
                <a:ea typeface="微软雅黑"/>
              </a:rPr>
              <a:t>宜支持利用全网</a:t>
            </a:r>
            <a:r>
              <a:rPr lang="en-US" sz="1400" dirty="0">
                <a:solidFill>
                  <a:srgbClr val="000000"/>
                </a:solidFill>
                <a:latin typeface="Arial"/>
                <a:ea typeface="微软雅黑"/>
              </a:rPr>
              <a:t> DNS </a:t>
            </a:r>
            <a:r>
              <a:rPr lang="zh-CN" altLang="en-US" sz="1400" dirty="0">
                <a:solidFill>
                  <a:srgbClr val="000000"/>
                </a:solidFill>
                <a:latin typeface="Arial"/>
                <a:ea typeface="微软雅黑"/>
              </a:rPr>
              <a:t>解析数据、网站情报等多方面数据，实现网站的快捷接入。</a:t>
            </a:r>
            <a:endParaRPr lang="en-HK" sz="1400" dirty="0">
              <a:solidFill>
                <a:srgbClr val="000000"/>
              </a:solidFill>
              <a:latin typeface="Arial"/>
              <a:ea typeface="微软雅黑"/>
            </a:endParaRPr>
          </a:p>
        </p:txBody>
      </p:sp>
      <p:sp>
        <p:nvSpPr>
          <p:cNvPr id="27" name="TextBox 26">
            <a:extLst>
              <a:ext uri="{FF2B5EF4-FFF2-40B4-BE49-F238E27FC236}">
                <a16:creationId xmlns:a16="http://schemas.microsoft.com/office/drawing/2014/main" id="{7FBFEDD3-FE73-08B0-153C-9B6CEE4B3648}"/>
              </a:ext>
            </a:extLst>
          </p:cNvPr>
          <p:cNvSpPr txBox="1"/>
          <p:nvPr/>
        </p:nvSpPr>
        <p:spPr>
          <a:xfrm>
            <a:off x="7692834" y="1699325"/>
            <a:ext cx="4155667" cy="4334456"/>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r>
              <a:rPr lang="zh-CN" altLang="en-US" sz="1400" dirty="0">
                <a:solidFill>
                  <a:srgbClr val="000000"/>
                </a:solidFill>
                <a:latin typeface="Arial"/>
                <a:ea typeface="微软雅黑"/>
              </a:rPr>
              <a:t>应支持在云</a:t>
            </a:r>
            <a:r>
              <a:rPr lang="en-US" sz="1400" dirty="0">
                <a:solidFill>
                  <a:srgbClr val="000000"/>
                </a:solidFill>
                <a:latin typeface="Arial"/>
                <a:ea typeface="微软雅黑"/>
              </a:rPr>
              <a:t>WAF</a:t>
            </a:r>
            <a:r>
              <a:rPr lang="zh-CN" altLang="en-US" sz="1400" dirty="0">
                <a:solidFill>
                  <a:srgbClr val="000000"/>
                </a:solidFill>
                <a:latin typeface="Arial"/>
                <a:ea typeface="微软雅黑"/>
              </a:rPr>
              <a:t>控制台接入云</a:t>
            </a:r>
            <a:r>
              <a:rPr lang="en-US" sz="1400" dirty="0">
                <a:solidFill>
                  <a:srgbClr val="000000"/>
                </a:solidFill>
                <a:latin typeface="Arial"/>
                <a:ea typeface="微软雅黑"/>
              </a:rPr>
              <a:t>WAF</a:t>
            </a:r>
            <a:r>
              <a:rPr lang="zh-CN" altLang="en-US" sz="1400" dirty="0">
                <a:solidFill>
                  <a:srgbClr val="000000"/>
                </a:solidFill>
                <a:latin typeface="Arial"/>
                <a:ea typeface="微软雅黑"/>
              </a:rPr>
              <a:t>防护的网站信息，将网站的</a:t>
            </a:r>
            <a:r>
              <a:rPr lang="en-US" sz="1400" dirty="0">
                <a:solidFill>
                  <a:srgbClr val="000000"/>
                </a:solidFill>
                <a:latin typeface="Arial"/>
                <a:ea typeface="微软雅黑"/>
              </a:rPr>
              <a:t>WEB</a:t>
            </a:r>
            <a:r>
              <a:rPr lang="zh-CN" altLang="en-US" sz="1400" dirty="0">
                <a:solidFill>
                  <a:srgbClr val="000000"/>
                </a:solidFill>
                <a:latin typeface="Arial"/>
                <a:ea typeface="微软雅黑"/>
              </a:rPr>
              <a:t>请求转发至云</a:t>
            </a:r>
            <a:r>
              <a:rPr lang="en-US" sz="1400" dirty="0">
                <a:solidFill>
                  <a:srgbClr val="000000"/>
                </a:solidFill>
                <a:latin typeface="Arial"/>
                <a:ea typeface="微软雅黑"/>
              </a:rPr>
              <a:t>WAF</a:t>
            </a:r>
            <a:r>
              <a:rPr lang="zh-CN" altLang="en-US" sz="1400" dirty="0">
                <a:solidFill>
                  <a:srgbClr val="000000"/>
                </a:solidFill>
                <a:latin typeface="Arial"/>
                <a:ea typeface="微软雅黑"/>
              </a:rPr>
              <a:t>进行防护。</a:t>
            </a:r>
            <a:endParaRPr lang="en-HK" altLang="zh-CN" sz="1400" dirty="0">
              <a:solidFill>
                <a:srgbClr val="000000"/>
              </a:solidFill>
              <a:latin typeface="Arial"/>
              <a:ea typeface="微软雅黑"/>
            </a:endParaRPr>
          </a:p>
          <a:p>
            <a:pPr marL="285750" lvl="0" indent="-285750">
              <a:lnSpc>
                <a:spcPct val="150000"/>
              </a:lnSpc>
              <a:buFont typeface="Arial" panose="020B0604020202020204" pitchFamily="34" charset="0"/>
              <a:buChar char="•"/>
            </a:pPr>
            <a:r>
              <a:rPr lang="zh-CN" altLang="en-US" sz="1400" dirty="0">
                <a:solidFill>
                  <a:srgbClr val="000000"/>
                </a:solidFill>
                <a:latin typeface="Arial"/>
                <a:ea typeface="微软雅黑"/>
              </a:rPr>
              <a:t>应支持全站实现</a:t>
            </a:r>
            <a:r>
              <a:rPr lang="en-US" sz="1400" dirty="0">
                <a:solidFill>
                  <a:srgbClr val="000000"/>
                </a:solidFill>
                <a:latin typeface="Arial"/>
                <a:ea typeface="微软雅黑"/>
              </a:rPr>
              <a:t>HTTPS</a:t>
            </a:r>
            <a:r>
              <a:rPr lang="zh-CN" altLang="en-US" sz="1400" dirty="0">
                <a:solidFill>
                  <a:srgbClr val="000000"/>
                </a:solidFill>
                <a:latin typeface="Arial"/>
                <a:ea typeface="微软雅黑"/>
              </a:rPr>
              <a:t>防护。</a:t>
            </a:r>
            <a:endParaRPr lang="en-HK" altLang="zh-CN" sz="1400" dirty="0">
              <a:solidFill>
                <a:srgbClr val="000000"/>
              </a:solidFill>
              <a:latin typeface="Arial"/>
              <a:ea typeface="微软雅黑"/>
            </a:endParaRPr>
          </a:p>
          <a:p>
            <a:pPr marL="285750" lvl="0" indent="-285750">
              <a:lnSpc>
                <a:spcPct val="150000"/>
              </a:lnSpc>
              <a:buFont typeface="Arial" panose="020B0604020202020204" pitchFamily="34" charset="0"/>
              <a:buChar char="•"/>
            </a:pPr>
            <a:r>
              <a:rPr lang="zh-CN" altLang="en-US" sz="1400" dirty="0">
                <a:solidFill>
                  <a:srgbClr val="000000"/>
                </a:solidFill>
                <a:latin typeface="Arial"/>
                <a:ea typeface="微软雅黑"/>
              </a:rPr>
              <a:t>宜支持标准和非标准端口防护</a:t>
            </a:r>
            <a:endParaRPr lang="en-HK" altLang="zh-CN" sz="1400" dirty="0">
              <a:solidFill>
                <a:srgbClr val="000000"/>
              </a:solidFill>
              <a:latin typeface="Arial"/>
              <a:ea typeface="微软雅黑"/>
            </a:endParaRPr>
          </a:p>
          <a:p>
            <a:pPr marL="285750" lvl="0" indent="-285750">
              <a:lnSpc>
                <a:spcPct val="150000"/>
              </a:lnSpc>
              <a:buFont typeface="Arial" panose="020B0604020202020204" pitchFamily="34" charset="0"/>
              <a:buChar char="•"/>
            </a:pPr>
            <a:r>
              <a:rPr lang="zh-CN" altLang="en-US" sz="1400" dirty="0">
                <a:solidFill>
                  <a:srgbClr val="000000"/>
                </a:solidFill>
                <a:latin typeface="Arial"/>
                <a:ea typeface="微软雅黑"/>
              </a:rPr>
              <a:t>应支持</a:t>
            </a:r>
            <a:r>
              <a:rPr lang="en-US" sz="1400" dirty="0">
                <a:solidFill>
                  <a:srgbClr val="000000"/>
                </a:solidFill>
                <a:latin typeface="Arial"/>
                <a:ea typeface="微软雅黑"/>
              </a:rPr>
              <a:t>IPv6</a:t>
            </a:r>
            <a:r>
              <a:rPr lang="zh-CN" altLang="en-US" sz="1400" dirty="0">
                <a:solidFill>
                  <a:srgbClr val="000000"/>
                </a:solidFill>
                <a:latin typeface="Arial"/>
                <a:ea typeface="微软雅黑"/>
              </a:rPr>
              <a:t>防护，同时宜支持解决天窗问题，保证</a:t>
            </a:r>
            <a:r>
              <a:rPr lang="en-US" sz="1400" dirty="0">
                <a:solidFill>
                  <a:srgbClr val="000000"/>
                </a:solidFill>
                <a:latin typeface="Arial"/>
                <a:ea typeface="微软雅黑"/>
              </a:rPr>
              <a:t>IPv6</a:t>
            </a:r>
            <a:r>
              <a:rPr lang="zh-CN" altLang="en-US" sz="1400" dirty="0">
                <a:solidFill>
                  <a:srgbClr val="000000"/>
                </a:solidFill>
                <a:latin typeface="Arial"/>
                <a:ea typeface="微软雅黑"/>
              </a:rPr>
              <a:t>与</a:t>
            </a:r>
            <a:r>
              <a:rPr lang="en-US" sz="1400" dirty="0">
                <a:solidFill>
                  <a:srgbClr val="000000"/>
                </a:solidFill>
                <a:latin typeface="Arial"/>
                <a:ea typeface="微软雅黑"/>
              </a:rPr>
              <a:t>IPv4</a:t>
            </a:r>
            <a:r>
              <a:rPr lang="zh-CN" altLang="en-US" sz="1400" dirty="0">
                <a:solidFill>
                  <a:srgbClr val="000000"/>
                </a:solidFill>
                <a:latin typeface="Arial"/>
                <a:ea typeface="微软雅黑"/>
              </a:rPr>
              <a:t>的正常通信。</a:t>
            </a:r>
            <a:endParaRPr lang="en-HK" altLang="zh-CN" sz="1400" dirty="0">
              <a:solidFill>
                <a:srgbClr val="000000"/>
              </a:solidFill>
              <a:latin typeface="Arial"/>
              <a:ea typeface="微软雅黑"/>
            </a:endParaRPr>
          </a:p>
          <a:p>
            <a:pPr marL="285750" lvl="0" indent="-285750">
              <a:lnSpc>
                <a:spcPct val="150000"/>
              </a:lnSpc>
              <a:buFont typeface="Arial" panose="020B0604020202020204" pitchFamily="34" charset="0"/>
              <a:buChar char="•"/>
            </a:pPr>
            <a:r>
              <a:rPr lang="zh-CN" altLang="en-US" sz="1400" dirty="0">
                <a:solidFill>
                  <a:srgbClr val="000000"/>
                </a:solidFill>
                <a:latin typeface="Arial"/>
                <a:ea typeface="微软雅黑"/>
              </a:rPr>
              <a:t>应支持域名唯一性，支持一个域名独享一个</a:t>
            </a:r>
            <a:r>
              <a:rPr lang="en-US" sz="1400" dirty="0">
                <a:solidFill>
                  <a:srgbClr val="000000"/>
                </a:solidFill>
                <a:latin typeface="Arial"/>
                <a:ea typeface="微软雅黑"/>
              </a:rPr>
              <a:t>IP</a:t>
            </a:r>
          </a:p>
          <a:p>
            <a:pPr marL="285750" lvl="0" indent="-285750">
              <a:lnSpc>
                <a:spcPct val="150000"/>
              </a:lnSpc>
              <a:buFont typeface="Arial" panose="020B0604020202020204" pitchFamily="34" charset="0"/>
              <a:buChar char="•"/>
            </a:pPr>
            <a:r>
              <a:rPr lang="zh-CN" altLang="en-US" sz="1400" dirty="0">
                <a:solidFill>
                  <a:srgbClr val="000000"/>
                </a:solidFill>
                <a:latin typeface="Arial"/>
                <a:ea typeface="微软雅黑"/>
              </a:rPr>
              <a:t>宜支持</a:t>
            </a:r>
            <a:r>
              <a:rPr lang="en-US" sz="1400" dirty="0">
                <a:solidFill>
                  <a:srgbClr val="000000"/>
                </a:solidFill>
                <a:latin typeface="Arial"/>
                <a:ea typeface="微软雅黑"/>
              </a:rPr>
              <a:t>CDN</a:t>
            </a:r>
            <a:r>
              <a:rPr lang="zh-CN" altLang="en-US" sz="1400" dirty="0">
                <a:solidFill>
                  <a:srgbClr val="000000"/>
                </a:solidFill>
                <a:latin typeface="Arial"/>
                <a:ea typeface="微软雅黑"/>
              </a:rPr>
              <a:t>加速缓存，提升用户访问效果。</a:t>
            </a:r>
            <a:endParaRPr lang="en-HK" altLang="zh-CN" sz="1400" dirty="0">
              <a:solidFill>
                <a:srgbClr val="000000"/>
              </a:solidFill>
              <a:latin typeface="Arial"/>
              <a:ea typeface="微软雅黑"/>
            </a:endParaRPr>
          </a:p>
          <a:p>
            <a:pPr marL="285750" lvl="0" indent="-285750">
              <a:lnSpc>
                <a:spcPct val="150000"/>
              </a:lnSpc>
              <a:buFont typeface="Arial" panose="020B0604020202020204" pitchFamily="34" charset="0"/>
              <a:buChar char="•"/>
            </a:pPr>
            <a:r>
              <a:rPr lang="zh-CN" altLang="en-US" sz="1400" dirty="0">
                <a:solidFill>
                  <a:srgbClr val="000000"/>
                </a:solidFill>
                <a:latin typeface="Arial"/>
                <a:ea typeface="微软雅黑"/>
              </a:rPr>
              <a:t>宜支持多</a:t>
            </a:r>
            <a:r>
              <a:rPr lang="en-US" sz="1400" dirty="0">
                <a:solidFill>
                  <a:srgbClr val="000000"/>
                </a:solidFill>
                <a:latin typeface="Arial"/>
                <a:ea typeface="微软雅黑"/>
              </a:rPr>
              <a:t>WAF</a:t>
            </a:r>
            <a:r>
              <a:rPr lang="zh-CN" altLang="en-US" sz="1400" dirty="0">
                <a:solidFill>
                  <a:srgbClr val="000000"/>
                </a:solidFill>
                <a:latin typeface="Arial"/>
                <a:ea typeface="微软雅黑"/>
              </a:rPr>
              <a:t>以及</a:t>
            </a:r>
            <a:r>
              <a:rPr lang="en-US" sz="1400" dirty="0">
                <a:solidFill>
                  <a:srgbClr val="000000"/>
                </a:solidFill>
                <a:latin typeface="Arial"/>
                <a:ea typeface="微软雅黑"/>
              </a:rPr>
              <a:t>CDN</a:t>
            </a:r>
            <a:r>
              <a:rPr lang="zh-CN" altLang="en-US" sz="1400" dirty="0">
                <a:solidFill>
                  <a:srgbClr val="000000"/>
                </a:solidFill>
                <a:latin typeface="Arial"/>
                <a:ea typeface="微软雅黑"/>
              </a:rPr>
              <a:t>混合部署等场景，宜支持云</a:t>
            </a:r>
            <a:r>
              <a:rPr lang="en-US" sz="1400" dirty="0">
                <a:solidFill>
                  <a:srgbClr val="000000"/>
                </a:solidFill>
                <a:latin typeface="Arial"/>
                <a:ea typeface="微软雅黑"/>
              </a:rPr>
              <a:t>WAF</a:t>
            </a:r>
            <a:r>
              <a:rPr lang="zh-CN" altLang="en-US" sz="1400" dirty="0">
                <a:solidFill>
                  <a:srgbClr val="000000"/>
                </a:solidFill>
                <a:latin typeface="Arial"/>
                <a:ea typeface="微软雅黑"/>
              </a:rPr>
              <a:t>与其他防护产品的兼容性，以实现全方面的安全防护。</a:t>
            </a:r>
            <a:endParaRPr lang="en-HK" sz="1400" dirty="0">
              <a:solidFill>
                <a:srgbClr val="000000"/>
              </a:solidFill>
              <a:latin typeface="Arial"/>
              <a:ea typeface="微软雅黑"/>
            </a:endParaRPr>
          </a:p>
          <a:p>
            <a:pPr>
              <a:lnSpc>
                <a:spcPct val="150000"/>
              </a:lnSpc>
            </a:pPr>
            <a:endParaRPr lang="en-US" dirty="0"/>
          </a:p>
        </p:txBody>
      </p:sp>
      <p:sp>
        <p:nvSpPr>
          <p:cNvPr id="28" name="Rectangle 27">
            <a:extLst>
              <a:ext uri="{FF2B5EF4-FFF2-40B4-BE49-F238E27FC236}">
                <a16:creationId xmlns:a16="http://schemas.microsoft.com/office/drawing/2014/main" id="{DDE6D8FA-28D1-4014-5628-029FDDAAA2D4}"/>
              </a:ext>
            </a:extLst>
          </p:cNvPr>
          <p:cNvSpPr/>
          <p:nvPr/>
        </p:nvSpPr>
        <p:spPr>
          <a:xfrm>
            <a:off x="7560928" y="917768"/>
            <a:ext cx="1794620" cy="448683"/>
          </a:xfrm>
          <a:prstGeom prst="rect">
            <a:avLst/>
          </a:prstGeom>
          <a:solidFill>
            <a:srgbClr val="266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Arial"/>
                <a:ea typeface="微软雅黑"/>
                <a:cs typeface="+mn-cs"/>
              </a:rPr>
              <a:t>服务接入其他要求</a:t>
            </a:r>
            <a:endParaRPr kumimoji="0" lang="en-US" sz="1400" b="0" i="0" u="none" strike="noStrike" kern="1200" cap="none" spc="0" normalizeH="0" baseline="0" noProof="0" dirty="0">
              <a:ln>
                <a:noFill/>
              </a:ln>
              <a:solidFill>
                <a:srgbClr val="FFFFFF"/>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2707331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A6D6C0D0-9D74-9DF5-FEDF-F9C864300BF4}"/>
              </a:ext>
            </a:extLst>
          </p:cNvPr>
          <p:cNvSpPr/>
          <p:nvPr/>
        </p:nvSpPr>
        <p:spPr>
          <a:xfrm>
            <a:off x="2839883" y="4094258"/>
            <a:ext cx="2149743" cy="2031325"/>
          </a:xfrm>
          <a:prstGeom prst="rect">
            <a:avLst/>
          </a:prstGeom>
          <a:solidFill>
            <a:srgbClr val="2669C4">
              <a:alpha val="20000"/>
            </a:srgb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0FE64A8-2BC1-03F1-F9F3-58B1303A643B}"/>
              </a:ext>
            </a:extLst>
          </p:cNvPr>
          <p:cNvSpPr/>
          <p:nvPr/>
        </p:nvSpPr>
        <p:spPr>
          <a:xfrm>
            <a:off x="5113957" y="4093696"/>
            <a:ext cx="2149743" cy="2031325"/>
          </a:xfrm>
          <a:prstGeom prst="rect">
            <a:avLst/>
          </a:prstGeom>
          <a:solidFill>
            <a:srgbClr val="2669C4">
              <a:alpha val="20000"/>
            </a:srgb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B744A10F-7C4F-9A9F-ABA1-C0D7BCFB76D5}"/>
              </a:ext>
            </a:extLst>
          </p:cNvPr>
          <p:cNvSpPr/>
          <p:nvPr/>
        </p:nvSpPr>
        <p:spPr>
          <a:xfrm>
            <a:off x="7463015" y="4093695"/>
            <a:ext cx="2149743" cy="2031325"/>
          </a:xfrm>
          <a:prstGeom prst="rect">
            <a:avLst/>
          </a:prstGeom>
          <a:solidFill>
            <a:srgbClr val="2669C4">
              <a:alpha val="20000"/>
            </a:srgb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CC3140C-54E0-C551-5053-C6FDA4107EE4}"/>
              </a:ext>
            </a:extLst>
          </p:cNvPr>
          <p:cNvSpPr/>
          <p:nvPr/>
        </p:nvSpPr>
        <p:spPr>
          <a:xfrm>
            <a:off x="9788890" y="4079584"/>
            <a:ext cx="2149743" cy="2031325"/>
          </a:xfrm>
          <a:prstGeom prst="rect">
            <a:avLst/>
          </a:prstGeom>
          <a:solidFill>
            <a:srgbClr val="2669C4">
              <a:alpha val="20000"/>
            </a:srgb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7678A3C-C1BB-8F38-4199-58BF5B88F22D}"/>
              </a:ext>
            </a:extLst>
          </p:cNvPr>
          <p:cNvSpPr/>
          <p:nvPr/>
        </p:nvSpPr>
        <p:spPr>
          <a:xfrm>
            <a:off x="9801670" y="1489211"/>
            <a:ext cx="2149743" cy="1708151"/>
          </a:xfrm>
          <a:prstGeom prst="rect">
            <a:avLst/>
          </a:prstGeom>
          <a:solidFill>
            <a:srgbClr val="2669C4">
              <a:alpha val="20000"/>
            </a:srgb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CEC7BCA-3A86-CE70-3E03-96F25D875FBE}"/>
              </a:ext>
            </a:extLst>
          </p:cNvPr>
          <p:cNvSpPr/>
          <p:nvPr/>
        </p:nvSpPr>
        <p:spPr>
          <a:xfrm>
            <a:off x="7458391" y="1489212"/>
            <a:ext cx="2149743" cy="1708151"/>
          </a:xfrm>
          <a:prstGeom prst="rect">
            <a:avLst/>
          </a:prstGeom>
          <a:solidFill>
            <a:srgbClr val="2669C4">
              <a:alpha val="20000"/>
            </a:srgb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3692E7D-B5B6-8616-07C6-DDDE85DB4ED2}"/>
              </a:ext>
            </a:extLst>
          </p:cNvPr>
          <p:cNvSpPr/>
          <p:nvPr/>
        </p:nvSpPr>
        <p:spPr>
          <a:xfrm>
            <a:off x="2839884" y="1508814"/>
            <a:ext cx="2149743" cy="1708151"/>
          </a:xfrm>
          <a:prstGeom prst="rect">
            <a:avLst/>
          </a:prstGeom>
          <a:solidFill>
            <a:srgbClr val="2669C4">
              <a:alpha val="20000"/>
            </a:srgb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图片 1" descr="1psd"/>
          <p:cNvPicPr>
            <a:picLocks noChangeAspect="1"/>
          </p:cNvPicPr>
          <p:nvPr/>
        </p:nvPicPr>
        <p:blipFill>
          <a:blip r:embed="rId5"/>
          <a:srcRect l="171" t="29809" r="223" b="4968"/>
          <a:stretch>
            <a:fillRect/>
          </a:stretch>
        </p:blipFill>
        <p:spPr>
          <a:xfrm>
            <a:off x="0" y="0"/>
            <a:ext cx="12192000" cy="650240"/>
          </a:xfrm>
          <a:prstGeom prst="rect">
            <a:avLst/>
          </a:prstGeom>
        </p:spPr>
      </p:pic>
      <p:pic>
        <p:nvPicPr>
          <p:cNvPr id="6" name="图片 5" descr="会议名称">
            <a:extLst>
              <a:ext uri="{FF2B5EF4-FFF2-40B4-BE49-F238E27FC236}">
                <a16:creationId xmlns:a16="http://schemas.microsoft.com/office/drawing/2014/main" id="{38B23AF3-D0B3-4048-3B17-C7CB955474BC}"/>
              </a:ext>
            </a:extLst>
          </p:cNvPr>
          <p:cNvPicPr>
            <a:picLocks noChangeAspect="1"/>
          </p:cNvPicPr>
          <p:nvPr/>
        </p:nvPicPr>
        <p:blipFill>
          <a:blip r:embed="rId6"/>
          <a:stretch>
            <a:fillRect/>
          </a:stretch>
        </p:blipFill>
        <p:spPr>
          <a:xfrm>
            <a:off x="9889066" y="135396"/>
            <a:ext cx="2201682" cy="230681"/>
          </a:xfrm>
          <a:prstGeom prst="rect">
            <a:avLst/>
          </a:prstGeom>
        </p:spPr>
      </p:pic>
      <p:pic>
        <p:nvPicPr>
          <p:cNvPr id="7" name="图片 6" descr="时间地点">
            <a:extLst>
              <a:ext uri="{FF2B5EF4-FFF2-40B4-BE49-F238E27FC236}">
                <a16:creationId xmlns:a16="http://schemas.microsoft.com/office/drawing/2014/main" id="{B7EC4616-E475-EEE9-5A1C-FABCACE967FA}"/>
              </a:ext>
            </a:extLst>
          </p:cNvPr>
          <p:cNvPicPr>
            <a:picLocks noChangeAspect="1"/>
          </p:cNvPicPr>
          <p:nvPr/>
        </p:nvPicPr>
        <p:blipFill>
          <a:blip r:embed="rId7"/>
          <a:stretch>
            <a:fillRect/>
          </a:stretch>
        </p:blipFill>
        <p:spPr>
          <a:xfrm>
            <a:off x="10223237" y="426643"/>
            <a:ext cx="1517402" cy="149660"/>
          </a:xfrm>
          <a:prstGeom prst="rect">
            <a:avLst/>
          </a:prstGeom>
        </p:spPr>
      </p:pic>
      <p:pic>
        <p:nvPicPr>
          <p:cNvPr id="8" name="图片 7" descr="可信安全">
            <a:extLst>
              <a:ext uri="{FF2B5EF4-FFF2-40B4-BE49-F238E27FC236}">
                <a16:creationId xmlns:a16="http://schemas.microsoft.com/office/drawing/2014/main" id="{4E89E148-CA3A-F2BE-FE11-444DA45DAE1B}"/>
              </a:ext>
            </a:extLst>
          </p:cNvPr>
          <p:cNvPicPr>
            <a:picLocks noChangeAspect="1"/>
          </p:cNvPicPr>
          <p:nvPr/>
        </p:nvPicPr>
        <p:blipFill>
          <a:blip r:embed="rId8"/>
          <a:stretch>
            <a:fillRect/>
          </a:stretch>
        </p:blipFill>
        <p:spPr>
          <a:xfrm>
            <a:off x="8010549" y="121525"/>
            <a:ext cx="1699260" cy="389890"/>
          </a:xfrm>
          <a:prstGeom prst="rect">
            <a:avLst/>
          </a:prstGeom>
        </p:spPr>
      </p:pic>
      <p:sp>
        <p:nvSpPr>
          <p:cNvPr id="11" name="标题 2">
            <a:extLst>
              <a:ext uri="{FF2B5EF4-FFF2-40B4-BE49-F238E27FC236}">
                <a16:creationId xmlns:a16="http://schemas.microsoft.com/office/drawing/2014/main" id="{4A126198-2CE2-E980-7415-03936A4484BF}"/>
              </a:ext>
            </a:extLst>
          </p:cNvPr>
          <p:cNvSpPr txBox="1">
            <a:spLocks/>
          </p:cNvSpPr>
          <p:nvPr>
            <p:custDataLst>
              <p:tags r:id="rId2"/>
            </p:custDataLst>
          </p:nvPr>
        </p:nvSpPr>
        <p:spPr>
          <a:xfrm>
            <a:off x="238067" y="160063"/>
            <a:ext cx="10968990" cy="381635"/>
          </a:xfrm>
          <a:prstGeom prst="rect">
            <a:avLst/>
          </a:prstGeom>
        </p:spPr>
        <p:txBody>
          <a:bodyPr vert="horz" lIns="90000" tIns="46800" rIns="90000" bIns="46800" rtlCol="0" anchor="ctr" anchorCtr="0">
            <a:no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HK"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标准解读</a:t>
            </a:r>
            <a:r>
              <a:rPr kumimoji="0" lang="en-US" altLang="zh-CN"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a:t>
            </a:r>
            <a:r>
              <a:rPr kumimoji="0" lang="zh-CN" altLang="en-US"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云</a:t>
            </a:r>
            <a:r>
              <a:rPr kumimoji="0" lang="en-US" altLang="zh-CN"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WAF</a:t>
            </a:r>
            <a:r>
              <a:rPr kumimoji="0" lang="zh-CN" altLang="en-US"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评估项目解析</a:t>
            </a:r>
          </a:p>
        </p:txBody>
      </p:sp>
      <p:grpSp>
        <p:nvGrpSpPr>
          <p:cNvPr id="68" name="Group">
            <a:extLst>
              <a:ext uri="{FF2B5EF4-FFF2-40B4-BE49-F238E27FC236}">
                <a16:creationId xmlns:a16="http://schemas.microsoft.com/office/drawing/2014/main" id="{41EF813A-56DA-D09D-12C9-AB0C3361ACC3}"/>
              </a:ext>
            </a:extLst>
          </p:cNvPr>
          <p:cNvGrpSpPr/>
          <p:nvPr/>
        </p:nvGrpSpPr>
        <p:grpSpPr>
          <a:xfrm>
            <a:off x="2321761" y="1278915"/>
            <a:ext cx="114300" cy="4748598"/>
            <a:chOff x="0" y="0"/>
            <a:chExt cx="228600" cy="9497194"/>
          </a:xfrm>
          <a:solidFill>
            <a:srgbClr val="2669C4"/>
          </a:solidFill>
        </p:grpSpPr>
        <p:sp>
          <p:nvSpPr>
            <p:cNvPr id="69" name="Rectangle">
              <a:extLst>
                <a:ext uri="{FF2B5EF4-FFF2-40B4-BE49-F238E27FC236}">
                  <a16:creationId xmlns:a16="http://schemas.microsoft.com/office/drawing/2014/main" id="{FCEFAA90-47E2-B553-ED28-53731A8D7D16}"/>
                </a:ext>
              </a:extLst>
            </p:cNvPr>
            <p:cNvSpPr/>
            <p:nvPr/>
          </p:nvSpPr>
          <p:spPr>
            <a:xfrm>
              <a:off x="0" y="-1"/>
              <a:ext cx="228600" cy="3416301"/>
            </a:xfrm>
            <a:prstGeom prst="rect">
              <a:avLst/>
            </a:prstGeom>
            <a:grpFill/>
            <a:ln w="12700" cap="flat">
              <a:noFill/>
              <a:miter lim="400000"/>
            </a:ln>
            <a:effectLst/>
          </p:spPr>
          <p:txBody>
            <a:bodyPr wrap="square" lIns="45720" tIns="45720" rIns="45720" bIns="45720" numCol="1" anchor="t">
              <a:noAutofit/>
            </a:bodyPr>
            <a:lstStyle/>
            <a:p>
              <a:pPr marL="0" marR="0" lvl="0" indent="0" algn="ctr" defTabSz="457200" rtl="0" eaLnBrk="1" fontAlgn="auto" latinLnBrk="0" hangingPunct="0">
                <a:lnSpc>
                  <a:spcPct val="100000"/>
                </a:lnSpc>
                <a:spcBef>
                  <a:spcPts val="0"/>
                </a:spcBef>
                <a:spcAft>
                  <a:spcPts val="0"/>
                </a:spcAft>
                <a:buClrTx/>
                <a:buSzTx/>
                <a:buFontTx/>
                <a:buNone/>
                <a:tabLst/>
                <a:defRPr>
                  <a:latin typeface="Arial"/>
                  <a:ea typeface="Arial"/>
                  <a:cs typeface="Arial"/>
                  <a:sym typeface="Arial"/>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70" name="Line">
              <a:extLst>
                <a:ext uri="{FF2B5EF4-FFF2-40B4-BE49-F238E27FC236}">
                  <a16:creationId xmlns:a16="http://schemas.microsoft.com/office/drawing/2014/main" id="{F519AB53-D8F1-F25F-FEAF-B15DAE4CDDB7}"/>
                </a:ext>
              </a:extLst>
            </p:cNvPr>
            <p:cNvSpPr/>
            <p:nvPr/>
          </p:nvSpPr>
          <p:spPr>
            <a:xfrm flipH="1">
              <a:off x="12699" y="3416300"/>
              <a:ext cx="2" cy="6080894"/>
            </a:xfrm>
            <a:prstGeom prst="line">
              <a:avLst/>
            </a:prstGeom>
            <a:grpFill/>
            <a:ln w="12700" cap="flat">
              <a:solidFill>
                <a:srgbClr val="2669C4"/>
              </a:solidFill>
              <a:prstDash val="solid"/>
              <a:miter lim="400000"/>
            </a:ln>
            <a:effectLst/>
          </p:spPr>
          <p:txBody>
            <a:bodyPr wrap="square" lIns="0" tIns="0" rIns="0" bIns="0" numCol="1" anchor="t">
              <a:noAutofit/>
            </a:bodyPr>
            <a:lstStyle/>
            <a:p>
              <a:pPr marL="0" marR="0" lvl="0" indent="0" algn="l" defTabSz="228600" rtl="0" eaLnBrk="1" fontAlgn="auto" latinLnBrk="0" hangingPunct="0">
                <a:lnSpc>
                  <a:spcPct val="100000"/>
                </a:lnSpc>
                <a:spcBef>
                  <a:spcPts val="0"/>
                </a:spcBef>
                <a:spcAft>
                  <a:spcPts val="0"/>
                </a:spcAft>
                <a:buClrTx/>
                <a:buSzTx/>
                <a:buFontTx/>
                <a:buNone/>
                <a:tabLst/>
                <a:defRPr sz="1200">
                  <a:latin typeface="+mj-lt"/>
                  <a:ea typeface="+mj-ea"/>
                  <a:cs typeface="+mj-cs"/>
                  <a:sym typeface="Helvetica"/>
                </a:defRPr>
              </a:pPr>
              <a:endParaRPr kumimoji="0" sz="600" b="0" i="0" u="none" strike="noStrike" kern="0" cap="none" spc="0" normalizeH="0" baseline="0" noProof="0">
                <a:ln>
                  <a:noFill/>
                </a:ln>
                <a:solidFill>
                  <a:srgbClr val="000000"/>
                </a:solidFill>
                <a:effectLst/>
                <a:uLnTx/>
                <a:uFillTx/>
                <a:latin typeface="Helvetica"/>
                <a:ea typeface="微软雅黑"/>
                <a:cs typeface="+mn-cs"/>
                <a:sym typeface="Helvetica"/>
              </a:endParaRPr>
            </a:p>
          </p:txBody>
        </p:sp>
      </p:grpSp>
      <p:sp>
        <p:nvSpPr>
          <p:cNvPr id="36" name="TextBox 35">
            <a:extLst>
              <a:ext uri="{FF2B5EF4-FFF2-40B4-BE49-F238E27FC236}">
                <a16:creationId xmlns:a16="http://schemas.microsoft.com/office/drawing/2014/main" id="{4090722B-C5E2-9EE7-5173-C8B7C82DFB95}"/>
              </a:ext>
            </a:extLst>
          </p:cNvPr>
          <p:cNvSpPr txBox="1"/>
          <p:nvPr/>
        </p:nvSpPr>
        <p:spPr>
          <a:xfrm>
            <a:off x="2948847" y="1470883"/>
            <a:ext cx="2175302" cy="1720086"/>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a:ea typeface="微软雅黑"/>
                <a:cs typeface="+mn-cs"/>
              </a:rPr>
              <a:t>SQL</a:t>
            </a:r>
            <a:r>
              <a:rPr kumimoji="0" lang="zh-CN" altLang="en-US" sz="1200" b="0" i="0" u="none" strike="noStrike" kern="1200" cap="none" spc="0" normalizeH="0" baseline="0" noProof="0" dirty="0">
                <a:ln>
                  <a:noFill/>
                </a:ln>
                <a:effectLst/>
                <a:uLnTx/>
                <a:uFillTx/>
                <a:latin typeface="Arial"/>
                <a:ea typeface="微软雅黑"/>
                <a:cs typeface="+mn-cs"/>
              </a:rPr>
              <a:t>注入防护</a:t>
            </a:r>
            <a:endParaRPr kumimoji="0" lang="en-HK" altLang="zh-CN" sz="1200" b="0" i="0" u="none" strike="noStrike" kern="1200" cap="none" spc="0" normalizeH="0" baseline="0" noProof="0" dirty="0">
              <a:ln>
                <a:noFill/>
              </a:ln>
              <a:effectLst/>
              <a:uLnTx/>
              <a:uFillTx/>
              <a:latin typeface="Arial"/>
              <a:ea typeface="微软雅黑"/>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a:ea typeface="微软雅黑"/>
                <a:cs typeface="+mn-cs"/>
              </a:rPr>
              <a:t>XSS</a:t>
            </a:r>
            <a:r>
              <a:rPr kumimoji="0" lang="zh-CN" altLang="en-US" sz="1200" b="0" i="0" u="none" strike="noStrike" kern="1200" cap="none" spc="0" normalizeH="0" baseline="0" noProof="0" dirty="0">
                <a:ln>
                  <a:noFill/>
                </a:ln>
                <a:effectLst/>
                <a:uLnTx/>
                <a:uFillTx/>
                <a:latin typeface="Arial"/>
                <a:ea typeface="微软雅黑"/>
                <a:cs typeface="+mn-cs"/>
              </a:rPr>
              <a:t>跨站防护</a:t>
            </a:r>
            <a:endParaRPr kumimoji="0" lang="en-HK" altLang="zh-CN" sz="1200" b="0" i="0" u="none" strike="noStrike" kern="1200" cap="none" spc="0" normalizeH="0" baseline="0" noProof="0" dirty="0">
              <a:ln>
                <a:noFill/>
              </a:ln>
              <a:effectLst/>
              <a:uLnTx/>
              <a:uFillTx/>
              <a:latin typeface="Arial"/>
              <a:ea typeface="微软雅黑"/>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effectLst/>
                <a:uLnTx/>
                <a:uFillTx/>
                <a:latin typeface="Arial"/>
                <a:ea typeface="微软雅黑"/>
                <a:cs typeface="+mn-cs"/>
              </a:rPr>
              <a:t>后门攻击防护</a:t>
            </a:r>
            <a:endParaRPr kumimoji="0" lang="en-HK" altLang="zh-CN" sz="1200" b="0" i="0" u="none" strike="noStrike" kern="1200" cap="none" spc="0" normalizeH="0" baseline="0" noProof="0" dirty="0">
              <a:ln>
                <a:noFill/>
              </a:ln>
              <a:effectLst/>
              <a:uLnTx/>
              <a:uFillTx/>
              <a:latin typeface="Arial"/>
              <a:ea typeface="微软雅黑"/>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a:ea typeface="微软雅黑"/>
                <a:cs typeface="+mn-cs"/>
              </a:rPr>
              <a:t>WEB</a:t>
            </a:r>
            <a:r>
              <a:rPr kumimoji="0" lang="zh-CN" altLang="en-US" sz="1200" b="0" i="0" u="none" strike="noStrike" kern="1200" cap="none" spc="0" normalizeH="0" baseline="0" noProof="0" dirty="0">
                <a:ln>
                  <a:noFill/>
                </a:ln>
                <a:effectLst/>
                <a:uLnTx/>
                <a:uFillTx/>
                <a:latin typeface="Arial"/>
                <a:ea typeface="微软雅黑"/>
                <a:cs typeface="+mn-cs"/>
              </a:rPr>
              <a:t>服务器漏洞攻击防护</a:t>
            </a:r>
            <a:endParaRPr kumimoji="0" lang="en-HK" altLang="zh-CN" sz="1200" b="0" i="0" u="none" strike="noStrike" kern="1200" cap="none" spc="0" normalizeH="0" baseline="0" noProof="0" dirty="0">
              <a:ln>
                <a:noFill/>
              </a:ln>
              <a:effectLst/>
              <a:uLnTx/>
              <a:uFillTx/>
              <a:latin typeface="Arial"/>
              <a:ea typeface="微软雅黑"/>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effectLst/>
                <a:uLnTx/>
                <a:uFillTx/>
                <a:latin typeface="Arial"/>
                <a:ea typeface="微软雅黑"/>
                <a:cs typeface="+mn-cs"/>
              </a:rPr>
              <a:t>核心文件非授权访问防护</a:t>
            </a:r>
            <a:endParaRPr kumimoji="0" lang="en-HK" altLang="zh-CN" sz="1200" b="0" i="0" u="none" strike="noStrike" kern="1200" cap="none" spc="0" normalizeH="0" baseline="0" noProof="0" dirty="0">
              <a:ln>
                <a:noFill/>
              </a:ln>
              <a:effectLst/>
              <a:uLnTx/>
              <a:uFillTx/>
              <a:latin typeface="Arial"/>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effectLst/>
                <a:uLnTx/>
                <a:uFillTx/>
                <a:latin typeface="Arial"/>
                <a:ea typeface="微软雅黑"/>
                <a:cs typeface="+mn-cs"/>
              </a:rPr>
              <a:t>    </a:t>
            </a:r>
            <a:r>
              <a:rPr kumimoji="0" lang="en-US" sz="1200" b="0" i="0" u="none" strike="noStrike" kern="1200" cap="none" spc="0" normalizeH="0" baseline="0" noProof="0" dirty="0">
                <a:ln>
                  <a:noFill/>
                </a:ln>
                <a:effectLst/>
                <a:uLnTx/>
                <a:uFillTx/>
                <a:latin typeface="Arial"/>
                <a:ea typeface="微软雅黑"/>
                <a:cs typeface="+mn-cs"/>
              </a:rPr>
              <a:t>…..</a:t>
            </a:r>
            <a:endParaRPr kumimoji="0" lang="en-HK" sz="1200" b="0" i="0" u="none" strike="noStrike" kern="1200" cap="none" spc="0" normalizeH="0" baseline="0" noProof="0" dirty="0">
              <a:ln>
                <a:noFill/>
              </a:ln>
              <a:effectLst/>
              <a:uLnTx/>
              <a:uFillTx/>
              <a:latin typeface="Arial"/>
              <a:ea typeface="微软雅黑"/>
              <a:cs typeface="+mn-cs"/>
            </a:endParaRPr>
          </a:p>
        </p:txBody>
      </p:sp>
      <p:sp>
        <p:nvSpPr>
          <p:cNvPr id="38" name="TextBox 37">
            <a:extLst>
              <a:ext uri="{FF2B5EF4-FFF2-40B4-BE49-F238E27FC236}">
                <a16:creationId xmlns:a16="http://schemas.microsoft.com/office/drawing/2014/main" id="{70E09268-32D6-A2C1-4770-143C9591278A}"/>
              </a:ext>
            </a:extLst>
          </p:cNvPr>
          <p:cNvSpPr txBox="1"/>
          <p:nvPr/>
        </p:nvSpPr>
        <p:spPr>
          <a:xfrm>
            <a:off x="5206747" y="1482556"/>
            <a:ext cx="1867561" cy="1443087"/>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rgbClr val="000000"/>
                </a:solidFill>
                <a:effectLst/>
                <a:uLnTx/>
                <a:uFillTx/>
                <a:latin typeface="Arial"/>
                <a:ea typeface="微软雅黑"/>
                <a:cs typeface="+mn-cs"/>
              </a:rPr>
              <a:t>对单一来源</a:t>
            </a:r>
            <a:r>
              <a:rPr kumimoji="0" lang="en-US" sz="1200" b="0" i="0" u="none" strike="noStrike" kern="1200" cap="none" spc="0" normalizeH="0" baseline="0" noProof="0" dirty="0">
                <a:ln>
                  <a:noFill/>
                </a:ln>
                <a:solidFill>
                  <a:srgbClr val="000000"/>
                </a:solidFill>
                <a:effectLst/>
                <a:uLnTx/>
                <a:uFillTx/>
                <a:latin typeface="Arial"/>
                <a:ea typeface="微软雅黑"/>
                <a:cs typeface="+mn-cs"/>
              </a:rPr>
              <a:t>IP</a:t>
            </a:r>
            <a:r>
              <a:rPr kumimoji="0" lang="zh-CN" altLang="en-US" sz="1200" b="0" i="0" u="none" strike="noStrike" kern="1200" cap="none" spc="0" normalizeH="0" baseline="0" noProof="0" dirty="0">
                <a:ln>
                  <a:noFill/>
                </a:ln>
                <a:solidFill>
                  <a:srgbClr val="000000"/>
                </a:solidFill>
                <a:effectLst/>
                <a:uLnTx/>
                <a:uFillTx/>
                <a:latin typeface="Arial"/>
                <a:ea typeface="微软雅黑"/>
                <a:cs typeface="+mn-cs"/>
              </a:rPr>
              <a:t>的访问频率进行控制</a:t>
            </a:r>
            <a:endParaRPr kumimoji="0" lang="en-HK" altLang="zh-CN" sz="1200" b="0" i="0" u="none" strike="noStrike" kern="1200" cap="none" spc="0" normalizeH="0" baseline="0" noProof="0" dirty="0">
              <a:ln>
                <a:noFill/>
              </a:ln>
              <a:solidFill>
                <a:srgbClr val="000000"/>
              </a:solidFill>
              <a:effectLst/>
              <a:uLnTx/>
              <a:uFillTx/>
              <a:latin typeface="Arial"/>
              <a:ea typeface="微软雅黑"/>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rgbClr val="000000"/>
                </a:solidFill>
                <a:effectLst/>
                <a:uLnTx/>
                <a:uFillTx/>
                <a:latin typeface="Arial"/>
                <a:ea typeface="微软雅黑"/>
                <a:cs typeface="+mn-cs"/>
              </a:rPr>
              <a:t>实时拦截高频访问请求，封禁攻击源</a:t>
            </a:r>
            <a:endParaRPr kumimoji="0" lang="en-HK" altLang="zh-CN" sz="1200" b="0" i="0" u="none" strike="noStrike" kern="1200" cap="none" spc="0" normalizeH="0" baseline="0" noProof="0" dirty="0">
              <a:ln>
                <a:noFill/>
              </a:ln>
              <a:solidFill>
                <a:srgbClr val="000000"/>
              </a:solidFill>
              <a:effectLst/>
              <a:uLnTx/>
              <a:uFillTx/>
              <a:latin typeface="Arial"/>
              <a:ea typeface="微软雅黑"/>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微软雅黑"/>
                <a:cs typeface="+mn-cs"/>
              </a:rPr>
              <a:t>…..</a:t>
            </a:r>
            <a:endParaRPr kumimoji="0" lang="en-HK" sz="12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45" name="TextBox 44">
            <a:extLst>
              <a:ext uri="{FF2B5EF4-FFF2-40B4-BE49-F238E27FC236}">
                <a16:creationId xmlns:a16="http://schemas.microsoft.com/office/drawing/2014/main" id="{D8D7C23C-EA30-B53D-04D2-658659E65EE8}"/>
              </a:ext>
            </a:extLst>
          </p:cNvPr>
          <p:cNvSpPr txBox="1"/>
          <p:nvPr/>
        </p:nvSpPr>
        <p:spPr>
          <a:xfrm>
            <a:off x="7449113" y="1519169"/>
            <a:ext cx="2044235" cy="1720086"/>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rgbClr val="000000"/>
                </a:solidFill>
                <a:effectLst/>
                <a:uLnTx/>
                <a:uFillTx/>
                <a:latin typeface="Arial"/>
                <a:ea typeface="微软雅黑"/>
                <a:cs typeface="+mn-cs"/>
              </a:rPr>
              <a:t>识别各种搜索引擎爬虫</a:t>
            </a:r>
            <a:endParaRPr kumimoji="0" lang="en-HK" altLang="zh-CN" sz="1200" b="0" i="0" u="none" strike="noStrike" kern="1200" cap="none" spc="0" normalizeH="0" baseline="0" noProof="0" dirty="0">
              <a:ln>
                <a:noFill/>
              </a:ln>
              <a:solidFill>
                <a:srgbClr val="000000"/>
              </a:solidFill>
              <a:effectLst/>
              <a:uLnTx/>
              <a:uFillTx/>
              <a:latin typeface="Arial"/>
              <a:ea typeface="微软雅黑"/>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rgbClr val="000000"/>
                </a:solidFill>
                <a:effectLst/>
                <a:uLnTx/>
                <a:uFillTx/>
                <a:latin typeface="Arial"/>
                <a:ea typeface="微软雅黑"/>
                <a:cs typeface="+mn-cs"/>
              </a:rPr>
              <a:t>识别未公开的及恶意爬虫程序</a:t>
            </a:r>
            <a:endParaRPr kumimoji="0" lang="en-HK" altLang="zh-CN" sz="1200" b="0" i="0" u="none" strike="noStrike" kern="1200" cap="none" spc="0" normalizeH="0" baseline="0" noProof="0" dirty="0">
              <a:ln>
                <a:noFill/>
              </a:ln>
              <a:solidFill>
                <a:srgbClr val="000000"/>
              </a:solidFill>
              <a:effectLst/>
              <a:uLnTx/>
              <a:uFillTx/>
              <a:latin typeface="Arial"/>
              <a:ea typeface="微软雅黑"/>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rgbClr val="000000"/>
                </a:solidFill>
                <a:effectLst/>
                <a:uLnTx/>
                <a:uFillTx/>
                <a:latin typeface="Arial"/>
                <a:ea typeface="微软雅黑"/>
                <a:cs typeface="+mn-cs"/>
              </a:rPr>
              <a:t>放行合法爬虫的访问请求</a:t>
            </a:r>
            <a:endParaRPr kumimoji="0" lang="en-HK" altLang="zh-CN" sz="1200" b="0" i="0" u="none" strike="noStrike" kern="1200" cap="none" spc="0" normalizeH="0" baseline="0" noProof="0" dirty="0">
              <a:ln>
                <a:noFill/>
              </a:ln>
              <a:solidFill>
                <a:srgbClr val="000000"/>
              </a:solidFill>
              <a:effectLst/>
              <a:uLnTx/>
              <a:uFillTx/>
              <a:latin typeface="Arial"/>
              <a:ea typeface="微软雅黑"/>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rgbClr val="000000"/>
                </a:solidFill>
                <a:effectLst/>
                <a:uLnTx/>
                <a:uFillTx/>
                <a:latin typeface="Arial"/>
                <a:ea typeface="微软雅黑"/>
                <a:cs typeface="+mn-cs"/>
              </a:rPr>
              <a:t>自定义爬虫行为识别规则</a:t>
            </a:r>
            <a:endParaRPr kumimoji="0" lang="en-HK" altLang="zh-CN" sz="1200" b="0" i="0" u="none" strike="noStrike" kern="1200" cap="none" spc="0" normalizeH="0" baseline="0" noProof="0" dirty="0">
              <a:ln>
                <a:noFill/>
              </a:ln>
              <a:solidFill>
                <a:srgbClr val="000000"/>
              </a:solidFill>
              <a:effectLst/>
              <a:uLnTx/>
              <a:uFillTx/>
              <a:latin typeface="Arial"/>
              <a:ea typeface="微软雅黑"/>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200" dirty="0">
                <a:solidFill>
                  <a:srgbClr val="000000"/>
                </a:solidFill>
                <a:latin typeface="Arial"/>
                <a:ea typeface="微软雅黑"/>
              </a:rPr>
              <a:t>……</a:t>
            </a:r>
            <a:endParaRPr kumimoji="0" lang="en-HK" sz="12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47" name="TextBox 46">
            <a:extLst>
              <a:ext uri="{FF2B5EF4-FFF2-40B4-BE49-F238E27FC236}">
                <a16:creationId xmlns:a16="http://schemas.microsoft.com/office/drawing/2014/main" id="{75966EC8-C092-5B06-51F9-2917652AC843}"/>
              </a:ext>
            </a:extLst>
          </p:cNvPr>
          <p:cNvSpPr txBox="1"/>
          <p:nvPr/>
        </p:nvSpPr>
        <p:spPr>
          <a:xfrm>
            <a:off x="9788890" y="1504869"/>
            <a:ext cx="2175302" cy="1720086"/>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rgbClr val="000000"/>
                </a:solidFill>
                <a:effectLst/>
                <a:uLnTx/>
                <a:uFillTx/>
                <a:latin typeface="Arial"/>
                <a:ea typeface="微软雅黑"/>
                <a:cs typeface="+mn-cs"/>
              </a:rPr>
              <a:t>自主编写防护规则</a:t>
            </a:r>
            <a:endParaRPr kumimoji="0" lang="en-HK" altLang="zh-CN" sz="1200" b="0" i="0" u="none" strike="noStrike" kern="1200" cap="none" spc="0" normalizeH="0" baseline="0" noProof="0" dirty="0">
              <a:ln>
                <a:noFill/>
              </a:ln>
              <a:solidFill>
                <a:srgbClr val="000000"/>
              </a:solidFill>
              <a:effectLst/>
              <a:uLnTx/>
              <a:uFillTx/>
              <a:latin typeface="Arial"/>
              <a:ea typeface="微软雅黑"/>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rgbClr val="000000"/>
                </a:solidFill>
                <a:effectLst/>
                <a:uLnTx/>
                <a:uFillTx/>
                <a:latin typeface="Arial"/>
                <a:ea typeface="微软雅黑"/>
                <a:cs typeface="+mn-cs"/>
              </a:rPr>
              <a:t>添加、删除、修改自定义过滤规则</a:t>
            </a:r>
            <a:endParaRPr kumimoji="0" lang="en-HK" sz="1200" b="0" i="0" u="none" strike="noStrike" kern="1200" cap="none" spc="0" normalizeH="0" baseline="0" noProof="0" dirty="0">
              <a:ln>
                <a:noFill/>
              </a:ln>
              <a:solidFill>
                <a:srgbClr val="000000"/>
              </a:solidFill>
              <a:effectLst/>
              <a:uLnTx/>
              <a:uFillTx/>
              <a:latin typeface="Arial"/>
              <a:ea typeface="微软雅黑"/>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rgbClr val="000000"/>
                </a:solidFill>
                <a:effectLst/>
                <a:uLnTx/>
                <a:uFillTx/>
                <a:latin typeface="Arial"/>
                <a:ea typeface="微软雅黑"/>
                <a:cs typeface="+mn-cs"/>
              </a:rPr>
              <a:t>应支持</a:t>
            </a:r>
            <a:r>
              <a:rPr kumimoji="0" lang="en-US" sz="1200" b="0" i="0" u="none" strike="noStrike" kern="1200" cap="none" spc="0" normalizeH="0" baseline="0" noProof="0" dirty="0">
                <a:ln>
                  <a:noFill/>
                </a:ln>
                <a:solidFill>
                  <a:srgbClr val="000000"/>
                </a:solidFill>
                <a:effectLst/>
                <a:uLnTx/>
                <a:uFillTx/>
                <a:latin typeface="Arial"/>
                <a:ea typeface="微软雅黑"/>
                <a:cs typeface="+mn-cs"/>
              </a:rPr>
              <a:t>IPv4</a:t>
            </a:r>
            <a:r>
              <a:rPr kumimoji="0" lang="zh-CN" altLang="en-US" sz="1200" b="0" i="0" u="none" strike="noStrike" kern="1200" cap="none" spc="0" normalizeH="0" baseline="0" noProof="0" dirty="0">
                <a:ln>
                  <a:noFill/>
                </a:ln>
                <a:solidFill>
                  <a:srgbClr val="000000"/>
                </a:solidFill>
                <a:effectLst/>
                <a:uLnTx/>
                <a:uFillTx/>
                <a:latin typeface="Arial"/>
                <a:ea typeface="微软雅黑"/>
                <a:cs typeface="+mn-cs"/>
              </a:rPr>
              <a:t>和</a:t>
            </a:r>
            <a:r>
              <a:rPr kumimoji="0" lang="en-US" sz="1200" b="0" i="0" u="none" strike="noStrike" kern="1200" cap="none" spc="0" normalizeH="0" baseline="0" noProof="0" dirty="0">
                <a:ln>
                  <a:noFill/>
                </a:ln>
                <a:solidFill>
                  <a:srgbClr val="000000"/>
                </a:solidFill>
                <a:effectLst/>
                <a:uLnTx/>
                <a:uFillTx/>
                <a:latin typeface="Arial"/>
                <a:ea typeface="微软雅黑"/>
                <a:cs typeface="+mn-cs"/>
              </a:rPr>
              <a:t>IPv6</a:t>
            </a:r>
            <a:r>
              <a:rPr kumimoji="0" lang="zh-CN" altLang="en-US" sz="1200" b="0" i="0" u="none" strike="noStrike" kern="1200" cap="none" spc="0" normalizeH="0" baseline="0" noProof="0" dirty="0">
                <a:ln>
                  <a:noFill/>
                </a:ln>
                <a:solidFill>
                  <a:srgbClr val="000000"/>
                </a:solidFill>
                <a:effectLst/>
                <a:uLnTx/>
                <a:uFillTx/>
                <a:latin typeface="Arial"/>
                <a:ea typeface="微软雅黑"/>
                <a:cs typeface="+mn-cs"/>
              </a:rPr>
              <a:t>地址的地域管控</a:t>
            </a:r>
            <a:endParaRPr kumimoji="0" lang="en-HK" altLang="zh-CN" sz="1200" b="0" i="0" u="none" strike="noStrike" kern="1200" cap="none" spc="0" normalizeH="0" baseline="0" noProof="0" dirty="0">
              <a:ln>
                <a:noFill/>
              </a:ln>
              <a:solidFill>
                <a:srgbClr val="000000"/>
              </a:solidFill>
              <a:effectLst/>
              <a:uLnTx/>
              <a:uFillTx/>
              <a:latin typeface="Arial"/>
              <a:ea typeface="微软雅黑"/>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200" dirty="0">
                <a:solidFill>
                  <a:srgbClr val="000000"/>
                </a:solidFill>
                <a:latin typeface="Arial"/>
                <a:ea typeface="微软雅黑"/>
              </a:rPr>
              <a:t>……</a:t>
            </a:r>
            <a:endParaRPr kumimoji="0" lang="en-HK" sz="12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9" name="TextBox 8">
            <a:extLst>
              <a:ext uri="{FF2B5EF4-FFF2-40B4-BE49-F238E27FC236}">
                <a16:creationId xmlns:a16="http://schemas.microsoft.com/office/drawing/2014/main" id="{CB92A3E1-E8C6-6E69-27CD-8812867BD56F}"/>
              </a:ext>
            </a:extLst>
          </p:cNvPr>
          <p:cNvSpPr txBox="1"/>
          <p:nvPr/>
        </p:nvSpPr>
        <p:spPr>
          <a:xfrm>
            <a:off x="2869186" y="4081867"/>
            <a:ext cx="2175302" cy="1998368"/>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1200" dirty="0">
                <a:solidFill>
                  <a:srgbClr val="000000"/>
                </a:solidFill>
                <a:latin typeface="Arial"/>
                <a:ea typeface="微软雅黑"/>
              </a:rPr>
              <a:t>自动更新</a:t>
            </a:r>
            <a:r>
              <a:rPr lang="en-US" sz="1200" dirty="0">
                <a:solidFill>
                  <a:srgbClr val="000000"/>
                </a:solidFill>
                <a:latin typeface="Arial"/>
                <a:ea typeface="微软雅黑"/>
              </a:rPr>
              <a:t>WEB</a:t>
            </a:r>
            <a:r>
              <a:rPr lang="zh-CN" altLang="en-US" sz="1200" dirty="0">
                <a:solidFill>
                  <a:srgbClr val="000000"/>
                </a:solidFill>
                <a:latin typeface="Arial"/>
                <a:ea typeface="微软雅黑"/>
              </a:rPr>
              <a:t>漏洞攻击防范规则</a:t>
            </a:r>
            <a:endParaRPr lang="en-HK" sz="1200" dirty="0">
              <a:solidFill>
                <a:srgbClr val="000000"/>
              </a:solidFill>
              <a:latin typeface="Arial"/>
              <a:ea typeface="微软雅黑"/>
            </a:endParaRPr>
          </a:p>
          <a:p>
            <a:pPr marL="171450" indent="-171450">
              <a:lnSpc>
                <a:spcPct val="150000"/>
              </a:lnSpc>
              <a:buFont typeface="Arial" panose="020B0604020202020204" pitchFamily="34" charset="0"/>
              <a:buChar char="•"/>
            </a:pPr>
            <a:r>
              <a:rPr lang="zh-CN" altLang="en-US" sz="1200" dirty="0">
                <a:solidFill>
                  <a:srgbClr val="000000"/>
                </a:solidFill>
                <a:latin typeface="Arial"/>
                <a:ea typeface="微软雅黑"/>
              </a:rPr>
              <a:t>支持较短时间内更新高危漏洞防护补丁</a:t>
            </a:r>
            <a:endParaRPr lang="en-HK" altLang="zh-CN" sz="1200" dirty="0">
              <a:solidFill>
                <a:srgbClr val="000000"/>
              </a:solidFill>
              <a:latin typeface="Arial"/>
              <a:ea typeface="微软雅黑"/>
            </a:endParaRPr>
          </a:p>
          <a:p>
            <a:pPr marL="171450" indent="-171450">
              <a:lnSpc>
                <a:spcPct val="150000"/>
              </a:lnSpc>
              <a:buFont typeface="Arial" panose="020B0604020202020204" pitchFamily="34" charset="0"/>
              <a:buChar char="•"/>
            </a:pPr>
            <a:r>
              <a:rPr lang="zh-CN" altLang="en-US" sz="1200" dirty="0">
                <a:solidFill>
                  <a:srgbClr val="000000"/>
                </a:solidFill>
                <a:latin typeface="Arial"/>
                <a:ea typeface="微软雅黑"/>
              </a:rPr>
              <a:t>自动升级针对漏洞的攻击防护策略</a:t>
            </a:r>
            <a:endParaRPr lang="en-HK" sz="1200" dirty="0">
              <a:solidFill>
                <a:srgbClr val="000000"/>
              </a:solidFill>
              <a:latin typeface="Arial"/>
              <a:ea typeface="微软雅黑"/>
            </a:endParaRPr>
          </a:p>
          <a:p>
            <a:pPr marL="171450" indent="-171450">
              <a:lnSpc>
                <a:spcPct val="150000"/>
              </a:lnSpc>
              <a:buFont typeface="Arial" panose="020B0604020202020204" pitchFamily="34" charset="0"/>
              <a:buChar char="•"/>
            </a:pPr>
            <a:r>
              <a:rPr lang="zh-CN" altLang="en-US" sz="1200" dirty="0">
                <a:solidFill>
                  <a:srgbClr val="000000"/>
                </a:solidFill>
                <a:latin typeface="Arial"/>
                <a:ea typeface="微软雅黑"/>
              </a:rPr>
              <a:t>宜支持解码常见编码类型</a:t>
            </a:r>
            <a:endParaRPr lang="en-US" dirty="0"/>
          </a:p>
        </p:txBody>
      </p:sp>
      <p:sp>
        <p:nvSpPr>
          <p:cNvPr id="10" name="TextBox 9">
            <a:extLst>
              <a:ext uri="{FF2B5EF4-FFF2-40B4-BE49-F238E27FC236}">
                <a16:creationId xmlns:a16="http://schemas.microsoft.com/office/drawing/2014/main" id="{949197E9-A02D-BD41-5A3D-405B40A86002}"/>
              </a:ext>
            </a:extLst>
          </p:cNvPr>
          <p:cNvSpPr txBox="1"/>
          <p:nvPr/>
        </p:nvSpPr>
        <p:spPr>
          <a:xfrm>
            <a:off x="5203811" y="4081867"/>
            <a:ext cx="1736635" cy="199708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1200" dirty="0">
                <a:solidFill>
                  <a:srgbClr val="000000"/>
                </a:solidFill>
                <a:latin typeface="Arial"/>
                <a:ea typeface="微软雅黑"/>
              </a:rPr>
              <a:t>对高频</a:t>
            </a:r>
            <a:r>
              <a:rPr lang="en-US" sz="1200" dirty="0">
                <a:solidFill>
                  <a:srgbClr val="000000"/>
                </a:solidFill>
                <a:latin typeface="Arial"/>
                <a:ea typeface="微软雅黑"/>
              </a:rPr>
              <a:t>WEB</a:t>
            </a:r>
            <a:r>
              <a:rPr lang="zh-CN" altLang="en-US" sz="1200" dirty="0">
                <a:solidFill>
                  <a:srgbClr val="000000"/>
                </a:solidFill>
                <a:latin typeface="Arial"/>
                <a:ea typeface="微软雅黑"/>
              </a:rPr>
              <a:t>攻击进行自动封禁</a:t>
            </a:r>
            <a:endParaRPr lang="en-HK" altLang="zh-CN" sz="1200" dirty="0">
              <a:solidFill>
                <a:srgbClr val="000000"/>
              </a:solidFill>
              <a:latin typeface="Arial"/>
              <a:ea typeface="微软雅黑"/>
            </a:endParaRPr>
          </a:p>
          <a:p>
            <a:pPr marL="171450" indent="-171450">
              <a:lnSpc>
                <a:spcPct val="150000"/>
              </a:lnSpc>
              <a:buFont typeface="Arial" panose="020B0604020202020204" pitchFamily="34" charset="0"/>
              <a:buChar char="•"/>
            </a:pPr>
            <a:r>
              <a:rPr lang="zh-CN" altLang="en-US" sz="1200" dirty="0">
                <a:solidFill>
                  <a:srgbClr val="000000"/>
                </a:solidFill>
                <a:latin typeface="Arial"/>
                <a:ea typeface="微软雅黑"/>
              </a:rPr>
              <a:t>应配置人机验证</a:t>
            </a:r>
            <a:endParaRPr lang="en-HK" altLang="zh-CN" sz="1200" dirty="0">
              <a:solidFill>
                <a:srgbClr val="000000"/>
              </a:solidFill>
              <a:latin typeface="Arial"/>
              <a:ea typeface="微软雅黑"/>
            </a:endParaRPr>
          </a:p>
          <a:p>
            <a:pPr marL="171450" indent="-171450">
              <a:lnSpc>
                <a:spcPct val="150000"/>
              </a:lnSpc>
              <a:buFont typeface="Arial" panose="020B0604020202020204" pitchFamily="34" charset="0"/>
              <a:buChar char="•"/>
            </a:pPr>
            <a:r>
              <a:rPr lang="zh-CN" altLang="en-US" sz="1200" dirty="0">
                <a:solidFill>
                  <a:srgbClr val="000000"/>
                </a:solidFill>
                <a:latin typeface="Arial"/>
                <a:ea typeface="微软雅黑"/>
              </a:rPr>
              <a:t>应支持目录遍历防护</a:t>
            </a:r>
            <a:endParaRPr lang="en-HK" sz="1200" dirty="0">
              <a:solidFill>
                <a:srgbClr val="000000"/>
              </a:solidFill>
              <a:latin typeface="Arial"/>
              <a:ea typeface="微软雅黑"/>
            </a:endParaRPr>
          </a:p>
          <a:p>
            <a:pPr marL="171450" indent="-171450">
              <a:lnSpc>
                <a:spcPct val="150000"/>
              </a:lnSpc>
              <a:buFont typeface="Arial" panose="020B0604020202020204" pitchFamily="34" charset="0"/>
              <a:buChar char="•"/>
            </a:pPr>
            <a:r>
              <a:rPr lang="zh-CN" altLang="en-US" sz="1200" dirty="0">
                <a:solidFill>
                  <a:srgbClr val="000000"/>
                </a:solidFill>
                <a:latin typeface="Arial"/>
                <a:ea typeface="微软雅黑"/>
              </a:rPr>
              <a:t>宜支持把异常请求重定向到特定页面</a:t>
            </a:r>
            <a:endParaRPr lang="en-HK" altLang="zh-CN" sz="1200" dirty="0">
              <a:solidFill>
                <a:srgbClr val="000000"/>
              </a:solidFill>
              <a:latin typeface="Arial"/>
              <a:ea typeface="微软雅黑"/>
            </a:endParaRPr>
          </a:p>
          <a:p>
            <a:pPr marL="171450" indent="-171450">
              <a:lnSpc>
                <a:spcPct val="150000"/>
              </a:lnSpc>
              <a:buFont typeface="Arial" panose="020B0604020202020204" pitchFamily="34" charset="0"/>
              <a:buChar char="•"/>
            </a:pPr>
            <a:r>
              <a:rPr lang="en-US" altLang="zh-CN" sz="1200" dirty="0">
                <a:solidFill>
                  <a:srgbClr val="000000"/>
                </a:solidFill>
                <a:latin typeface="Arial"/>
                <a:ea typeface="微软雅黑"/>
              </a:rPr>
              <a:t>……</a:t>
            </a:r>
            <a:endParaRPr lang="en-HK" sz="1200" dirty="0">
              <a:solidFill>
                <a:srgbClr val="000000"/>
              </a:solidFill>
              <a:latin typeface="Arial"/>
              <a:ea typeface="微软雅黑"/>
            </a:endParaRPr>
          </a:p>
        </p:txBody>
      </p:sp>
      <p:sp>
        <p:nvSpPr>
          <p:cNvPr id="12" name="TextBox 11">
            <a:extLst>
              <a:ext uri="{FF2B5EF4-FFF2-40B4-BE49-F238E27FC236}">
                <a16:creationId xmlns:a16="http://schemas.microsoft.com/office/drawing/2014/main" id="{AD595087-796C-7AE8-5C4D-83BFEA7B6804}"/>
              </a:ext>
            </a:extLst>
          </p:cNvPr>
          <p:cNvSpPr txBox="1"/>
          <p:nvPr/>
        </p:nvSpPr>
        <p:spPr>
          <a:xfrm>
            <a:off x="7439832" y="4140092"/>
            <a:ext cx="2132701" cy="2308324"/>
          </a:xfrm>
          <a:prstGeom prst="rect">
            <a:avLst/>
          </a:prstGeom>
          <a:noFill/>
        </p:spPr>
        <p:txBody>
          <a:bodyPr wrap="square" rtlCol="0">
            <a:spAutoFit/>
          </a:bodyPr>
          <a:lstStyle/>
          <a:p>
            <a:pPr marL="171450" lvl="0" indent="-171450">
              <a:lnSpc>
                <a:spcPct val="150000"/>
              </a:lnSpc>
              <a:buFont typeface="Arial" panose="020B0604020202020204" pitchFamily="34" charset="0"/>
              <a:buChar char="•"/>
            </a:pPr>
            <a:r>
              <a:rPr lang="zh-CN" altLang="en-US" sz="1200" dirty="0">
                <a:solidFill>
                  <a:srgbClr val="000000"/>
                </a:solidFill>
                <a:latin typeface="Arial"/>
                <a:ea typeface="微软雅黑"/>
              </a:rPr>
              <a:t>检测识别敏感个人信息</a:t>
            </a:r>
            <a:endParaRPr lang="en-HK" altLang="zh-CN" sz="1200" dirty="0">
              <a:solidFill>
                <a:srgbClr val="000000"/>
              </a:solidFill>
              <a:latin typeface="Arial"/>
              <a:ea typeface="微软雅黑"/>
            </a:endParaRPr>
          </a:p>
          <a:p>
            <a:pPr marL="171450" lvl="0" indent="-171450">
              <a:lnSpc>
                <a:spcPct val="150000"/>
              </a:lnSpc>
              <a:buFont typeface="Arial" panose="020B0604020202020204" pitchFamily="34" charset="0"/>
              <a:buChar char="•"/>
            </a:pPr>
            <a:r>
              <a:rPr lang="zh-CN" altLang="en-US" sz="1200" dirty="0">
                <a:solidFill>
                  <a:srgbClr val="000000"/>
                </a:solidFill>
                <a:latin typeface="Arial"/>
                <a:ea typeface="微软雅黑"/>
              </a:rPr>
              <a:t>拦截可能暴露服务器敏感信息的访问请求</a:t>
            </a:r>
            <a:endParaRPr lang="en-HK" sz="1200" dirty="0">
              <a:solidFill>
                <a:srgbClr val="000000"/>
              </a:solidFill>
              <a:latin typeface="Arial"/>
              <a:ea typeface="微软雅黑"/>
            </a:endParaRPr>
          </a:p>
          <a:p>
            <a:pPr marL="171450" lvl="0" indent="-171450">
              <a:lnSpc>
                <a:spcPct val="150000"/>
              </a:lnSpc>
              <a:buFont typeface="Arial" panose="020B0604020202020204" pitchFamily="34" charset="0"/>
              <a:buChar char="•"/>
            </a:pPr>
            <a:r>
              <a:rPr lang="zh-CN" altLang="en-US" sz="1200" dirty="0">
                <a:solidFill>
                  <a:srgbClr val="000000"/>
                </a:solidFill>
                <a:latin typeface="Arial"/>
                <a:ea typeface="微软雅黑"/>
              </a:rPr>
              <a:t>检测非法敏感词</a:t>
            </a:r>
            <a:endParaRPr lang="en-HK" sz="1200" dirty="0">
              <a:solidFill>
                <a:srgbClr val="000000"/>
              </a:solidFill>
              <a:latin typeface="Arial"/>
              <a:ea typeface="微软雅黑"/>
            </a:endParaRPr>
          </a:p>
          <a:p>
            <a:pPr marL="171450" lvl="0" indent="-171450">
              <a:lnSpc>
                <a:spcPct val="150000"/>
              </a:lnSpc>
              <a:buFont typeface="Arial" panose="020B0604020202020204" pitchFamily="34" charset="0"/>
              <a:buChar char="•"/>
            </a:pPr>
            <a:r>
              <a:rPr lang="zh-CN" altLang="en-US" sz="1200" dirty="0">
                <a:solidFill>
                  <a:srgbClr val="000000"/>
                </a:solidFill>
                <a:latin typeface="Arial"/>
                <a:ea typeface="微软雅黑"/>
              </a:rPr>
              <a:t>用户自定义关键词进行检测和过滤</a:t>
            </a:r>
            <a:endParaRPr lang="en-HK" altLang="zh-CN" sz="1200" dirty="0">
              <a:solidFill>
                <a:srgbClr val="000000"/>
              </a:solidFill>
              <a:latin typeface="Arial"/>
              <a:ea typeface="微软雅黑"/>
            </a:endParaRPr>
          </a:p>
          <a:p>
            <a:pPr marL="171450" lvl="0" indent="-171450">
              <a:lnSpc>
                <a:spcPct val="150000"/>
              </a:lnSpc>
              <a:buFont typeface="Arial" panose="020B0604020202020204" pitchFamily="34" charset="0"/>
              <a:buChar char="•"/>
            </a:pPr>
            <a:r>
              <a:rPr lang="en-US" altLang="zh-CN" sz="1200" dirty="0">
                <a:solidFill>
                  <a:srgbClr val="000000"/>
                </a:solidFill>
                <a:latin typeface="Arial"/>
                <a:ea typeface="微软雅黑"/>
              </a:rPr>
              <a:t>……</a:t>
            </a:r>
            <a:endParaRPr lang="en-HK" sz="1200" dirty="0">
              <a:solidFill>
                <a:srgbClr val="000000"/>
              </a:solidFill>
              <a:latin typeface="Arial"/>
              <a:ea typeface="微软雅黑"/>
            </a:endParaRPr>
          </a:p>
          <a:p>
            <a:endParaRPr lang="en-US" dirty="0"/>
          </a:p>
        </p:txBody>
      </p:sp>
      <p:sp>
        <p:nvSpPr>
          <p:cNvPr id="41" name="TextBox 40">
            <a:extLst>
              <a:ext uri="{FF2B5EF4-FFF2-40B4-BE49-F238E27FC236}">
                <a16:creationId xmlns:a16="http://schemas.microsoft.com/office/drawing/2014/main" id="{0FDEE10B-5CD1-DD68-67EF-2137BE83AC48}"/>
              </a:ext>
            </a:extLst>
          </p:cNvPr>
          <p:cNvSpPr txBox="1"/>
          <p:nvPr/>
        </p:nvSpPr>
        <p:spPr>
          <a:xfrm>
            <a:off x="9899036" y="4078260"/>
            <a:ext cx="1896673" cy="613373"/>
          </a:xfrm>
          <a:prstGeom prst="rect">
            <a:avLst/>
          </a:prstGeom>
          <a:noFill/>
        </p:spPr>
        <p:txBody>
          <a:bodyPr wrap="none" rtlCol="0">
            <a:spAutoFit/>
          </a:bodyPr>
          <a:lstStyle/>
          <a:p>
            <a:pPr marL="171450" indent="-171450">
              <a:lnSpc>
                <a:spcPct val="150000"/>
              </a:lnSpc>
              <a:buFont typeface="Arial" panose="020B0604020202020204" pitchFamily="34" charset="0"/>
              <a:buChar char="•"/>
            </a:pPr>
            <a:r>
              <a:rPr lang="en-US" sz="1200" dirty="0" err="1">
                <a:solidFill>
                  <a:srgbClr val="000000"/>
                </a:solidFill>
                <a:latin typeface="Arial"/>
                <a:ea typeface="微软雅黑"/>
              </a:rPr>
              <a:t>应支持设置云端黑名单</a:t>
            </a:r>
            <a:endParaRPr lang="en-US" sz="1200" dirty="0">
              <a:solidFill>
                <a:srgbClr val="000000"/>
              </a:solidFill>
              <a:latin typeface="Arial"/>
              <a:ea typeface="微软雅黑"/>
            </a:endParaRPr>
          </a:p>
          <a:p>
            <a:pPr marL="171450" indent="-171450">
              <a:lnSpc>
                <a:spcPct val="150000"/>
              </a:lnSpc>
              <a:buFont typeface="Arial" panose="020B0604020202020204" pitchFamily="34" charset="0"/>
              <a:buChar char="•"/>
            </a:pPr>
            <a:r>
              <a:rPr lang="en-US" sz="1200" dirty="0" err="1">
                <a:solidFill>
                  <a:srgbClr val="000000"/>
                </a:solidFill>
                <a:latin typeface="Arial"/>
                <a:ea typeface="微软雅黑"/>
              </a:rPr>
              <a:t>应支持设置云端白名单</a:t>
            </a:r>
            <a:endParaRPr lang="en-HK" sz="1200" dirty="0">
              <a:solidFill>
                <a:srgbClr val="000000"/>
              </a:solidFill>
              <a:latin typeface="Arial"/>
              <a:ea typeface="微软雅黑"/>
            </a:endParaRPr>
          </a:p>
        </p:txBody>
      </p:sp>
      <p:sp>
        <p:nvSpPr>
          <p:cNvPr id="42" name="ADD THE TITLE OF THIS GRAPH">
            <a:extLst>
              <a:ext uri="{FF2B5EF4-FFF2-40B4-BE49-F238E27FC236}">
                <a16:creationId xmlns:a16="http://schemas.microsoft.com/office/drawing/2014/main" id="{CA7C534D-311C-1CD3-0AA4-2918F953507F}"/>
              </a:ext>
            </a:extLst>
          </p:cNvPr>
          <p:cNvSpPr txBox="1"/>
          <p:nvPr/>
        </p:nvSpPr>
        <p:spPr>
          <a:xfrm>
            <a:off x="347380" y="2994829"/>
            <a:ext cx="1690587" cy="9541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45720" bIns="45720">
            <a:spAutoFit/>
          </a:bodyPr>
          <a:lstStyle>
            <a:lvl1pPr>
              <a:defRPr sz="7200">
                <a:solidFill>
                  <a:srgbClr val="808080"/>
                </a:solidFill>
                <a:latin typeface="Arial"/>
                <a:ea typeface="Arial"/>
                <a:cs typeface="Arial"/>
                <a:sym typeface="Arial"/>
              </a:defRPr>
            </a:lvl1pPr>
          </a:lstStyle>
          <a:p>
            <a:pPr marL="0" marR="0" lvl="0" indent="0" algn="l" defTabSz="457200" rtl="0" eaLnBrk="1" fontAlgn="auto" latinLnBrk="0" hangingPunct="0">
              <a:lnSpc>
                <a:spcPct val="100000"/>
              </a:lnSpc>
              <a:spcBef>
                <a:spcPts val="0"/>
              </a:spcBef>
              <a:spcAft>
                <a:spcPts val="0"/>
              </a:spcAft>
              <a:buClrTx/>
              <a:buSzTx/>
              <a:buFontTx/>
              <a:buNone/>
              <a:tabLst/>
              <a:defRPr sz="3600">
                <a:solidFill>
                  <a:srgbClr val="000000"/>
                </a:solidFill>
                <a:latin typeface="+mn-lt"/>
                <a:ea typeface="+mn-ea"/>
                <a:cs typeface="+mn-cs"/>
                <a:sym typeface="Trebuchet MS"/>
              </a:defRPr>
            </a:pPr>
            <a:r>
              <a:rPr kumimoji="0" lang="en-HK" sz="2800" b="1" i="0" u="none" strike="noStrike" kern="0" cap="none" spc="0" normalizeH="0" baseline="0" noProof="0" dirty="0" err="1">
                <a:ln>
                  <a:noFill/>
                </a:ln>
                <a:solidFill>
                  <a:srgbClr val="2669C4"/>
                </a:solidFill>
                <a:effectLst/>
                <a:uLnTx/>
                <a:uFillTx/>
                <a:latin typeface="Arial"/>
                <a:ea typeface="微软雅黑"/>
                <a:cs typeface="Arial"/>
                <a:sym typeface="Trebuchet MS"/>
              </a:rPr>
              <a:t>核心安全防护要求</a:t>
            </a:r>
            <a:endParaRPr kumimoji="0" sz="2800" b="1" i="0" u="none" strike="noStrike" kern="0" cap="none" spc="0" normalizeH="0" baseline="0" noProof="0" dirty="0">
              <a:ln>
                <a:noFill/>
              </a:ln>
              <a:solidFill>
                <a:srgbClr val="2669C4"/>
              </a:solidFill>
              <a:effectLst/>
              <a:uLnTx/>
              <a:uFillTx/>
              <a:latin typeface="Arial"/>
              <a:ea typeface="微软雅黑"/>
              <a:cs typeface="Arial"/>
              <a:sym typeface="Trebuchet MS"/>
            </a:endParaRPr>
          </a:p>
        </p:txBody>
      </p:sp>
      <p:sp>
        <p:nvSpPr>
          <p:cNvPr id="30" name="Rectangle 29">
            <a:extLst>
              <a:ext uri="{FF2B5EF4-FFF2-40B4-BE49-F238E27FC236}">
                <a16:creationId xmlns:a16="http://schemas.microsoft.com/office/drawing/2014/main" id="{AB45C8B4-49BA-67E4-43C8-23B18A007D2D}"/>
              </a:ext>
            </a:extLst>
          </p:cNvPr>
          <p:cNvSpPr/>
          <p:nvPr/>
        </p:nvSpPr>
        <p:spPr>
          <a:xfrm>
            <a:off x="2990964" y="1070486"/>
            <a:ext cx="1794620" cy="448683"/>
          </a:xfrm>
          <a:prstGeom prst="rect">
            <a:avLst/>
          </a:prstGeom>
          <a:solidFill>
            <a:srgbClr val="266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Arial"/>
                <a:ea typeface="微软雅黑"/>
                <a:cs typeface="+mn-cs"/>
              </a:rPr>
              <a:t>基础WEB安全防护功能</a:t>
            </a:r>
            <a:endParaRPr kumimoji="0" lang="en-US" sz="12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35" name="Rectangle 34">
            <a:extLst>
              <a:ext uri="{FF2B5EF4-FFF2-40B4-BE49-F238E27FC236}">
                <a16:creationId xmlns:a16="http://schemas.microsoft.com/office/drawing/2014/main" id="{2889D84D-8ABE-5EE5-C944-1843C0ED7540}"/>
              </a:ext>
            </a:extLst>
          </p:cNvPr>
          <p:cNvSpPr/>
          <p:nvPr/>
        </p:nvSpPr>
        <p:spPr>
          <a:xfrm>
            <a:off x="5297192" y="1042578"/>
            <a:ext cx="1794620" cy="448683"/>
          </a:xfrm>
          <a:prstGeom prst="rect">
            <a:avLst/>
          </a:prstGeom>
          <a:solidFill>
            <a:srgbClr val="266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Arial"/>
                <a:ea typeface="微软雅黑"/>
                <a:cs typeface="+mn-cs"/>
              </a:rPr>
              <a:t>CC恶意攻击防护</a:t>
            </a:r>
            <a:endParaRPr kumimoji="0" lang="en-US" sz="12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3" name="Rectangle 42">
            <a:extLst>
              <a:ext uri="{FF2B5EF4-FFF2-40B4-BE49-F238E27FC236}">
                <a16:creationId xmlns:a16="http://schemas.microsoft.com/office/drawing/2014/main" id="{759DBCBC-4B0F-C8F9-33DD-A8C05214D2C1}"/>
              </a:ext>
            </a:extLst>
          </p:cNvPr>
          <p:cNvSpPr/>
          <p:nvPr/>
        </p:nvSpPr>
        <p:spPr>
          <a:xfrm>
            <a:off x="5115112" y="1503890"/>
            <a:ext cx="2149743" cy="1708151"/>
          </a:xfrm>
          <a:prstGeom prst="rect">
            <a:avLst/>
          </a:prstGeom>
          <a:solidFill>
            <a:srgbClr val="2669C4">
              <a:alpha val="20000"/>
            </a:srgb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3787550-D008-36E6-A54C-F8E266CCC877}"/>
              </a:ext>
            </a:extLst>
          </p:cNvPr>
          <p:cNvSpPr/>
          <p:nvPr/>
        </p:nvSpPr>
        <p:spPr>
          <a:xfrm>
            <a:off x="7636865" y="1040528"/>
            <a:ext cx="1794620" cy="448683"/>
          </a:xfrm>
          <a:prstGeom prst="rect">
            <a:avLst/>
          </a:prstGeom>
          <a:solidFill>
            <a:srgbClr val="266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err="1">
                <a:solidFill>
                  <a:srgbClr val="FFFFFF"/>
                </a:solidFill>
                <a:latin typeface="Arial"/>
                <a:ea typeface="微软雅黑"/>
              </a:rPr>
              <a:t>爬虫防护</a:t>
            </a:r>
            <a:endParaRPr kumimoji="0" lang="en-US" sz="12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50" name="Rectangle 49">
            <a:extLst>
              <a:ext uri="{FF2B5EF4-FFF2-40B4-BE49-F238E27FC236}">
                <a16:creationId xmlns:a16="http://schemas.microsoft.com/office/drawing/2014/main" id="{C1B84BE3-73AD-122A-4460-CE24EC32804B}"/>
              </a:ext>
            </a:extLst>
          </p:cNvPr>
          <p:cNvSpPr/>
          <p:nvPr/>
        </p:nvSpPr>
        <p:spPr>
          <a:xfrm>
            <a:off x="9983128" y="1022200"/>
            <a:ext cx="1794620" cy="448683"/>
          </a:xfrm>
          <a:prstGeom prst="rect">
            <a:avLst/>
          </a:prstGeom>
          <a:solidFill>
            <a:srgbClr val="266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Arial"/>
                <a:ea typeface="微软雅黑"/>
                <a:cs typeface="+mn-cs"/>
              </a:rPr>
              <a:t>自定义防护规则</a:t>
            </a:r>
            <a:endParaRPr kumimoji="0" lang="en-US" sz="12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56" name="Rectangle 55">
            <a:extLst>
              <a:ext uri="{FF2B5EF4-FFF2-40B4-BE49-F238E27FC236}">
                <a16:creationId xmlns:a16="http://schemas.microsoft.com/office/drawing/2014/main" id="{8D68B5C1-07BC-C3FC-4B72-6B6AF651CD16}"/>
              </a:ext>
            </a:extLst>
          </p:cNvPr>
          <p:cNvSpPr/>
          <p:nvPr/>
        </p:nvSpPr>
        <p:spPr>
          <a:xfrm>
            <a:off x="2990964" y="3635373"/>
            <a:ext cx="1794620" cy="448683"/>
          </a:xfrm>
          <a:prstGeom prst="rect">
            <a:avLst/>
          </a:prstGeom>
          <a:solidFill>
            <a:srgbClr val="266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err="1">
                <a:solidFill>
                  <a:srgbClr val="FFFFFF"/>
                </a:solidFill>
                <a:latin typeface="Arial"/>
                <a:ea typeface="微软雅黑"/>
              </a:rPr>
              <a:t>漏洞虚拟补丁</a:t>
            </a:r>
            <a:endParaRPr kumimoji="0" lang="en-US" sz="12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57" name="Rectangle 56">
            <a:extLst>
              <a:ext uri="{FF2B5EF4-FFF2-40B4-BE49-F238E27FC236}">
                <a16:creationId xmlns:a16="http://schemas.microsoft.com/office/drawing/2014/main" id="{CA353473-09A6-28BF-F55A-F09190FBCE79}"/>
              </a:ext>
            </a:extLst>
          </p:cNvPr>
          <p:cNvSpPr/>
          <p:nvPr/>
        </p:nvSpPr>
        <p:spPr>
          <a:xfrm>
            <a:off x="5297192" y="3635643"/>
            <a:ext cx="1794620" cy="448683"/>
          </a:xfrm>
          <a:prstGeom prst="rect">
            <a:avLst/>
          </a:prstGeom>
          <a:solidFill>
            <a:srgbClr val="266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Arial"/>
                <a:ea typeface="微软雅黑"/>
                <a:cs typeface="+mn-cs"/>
              </a:rPr>
              <a:t>防护配置</a:t>
            </a:r>
            <a:endParaRPr kumimoji="0" lang="en-US" sz="12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58" name="Rectangle 57">
            <a:extLst>
              <a:ext uri="{FF2B5EF4-FFF2-40B4-BE49-F238E27FC236}">
                <a16:creationId xmlns:a16="http://schemas.microsoft.com/office/drawing/2014/main" id="{38AAEE51-EAC8-1C0F-40AF-16E3F5667795}"/>
              </a:ext>
            </a:extLst>
          </p:cNvPr>
          <p:cNvSpPr/>
          <p:nvPr/>
        </p:nvSpPr>
        <p:spPr>
          <a:xfrm>
            <a:off x="7636865" y="3635373"/>
            <a:ext cx="1794620" cy="448683"/>
          </a:xfrm>
          <a:prstGeom prst="rect">
            <a:avLst/>
          </a:prstGeom>
          <a:solidFill>
            <a:srgbClr val="266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Arial"/>
                <a:ea typeface="微软雅黑"/>
                <a:cs typeface="+mn-cs"/>
              </a:rPr>
              <a:t>敏感信息防泄漏</a:t>
            </a:r>
            <a:endParaRPr kumimoji="0" lang="en-US" sz="12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59" name="Rectangle 58">
            <a:extLst>
              <a:ext uri="{FF2B5EF4-FFF2-40B4-BE49-F238E27FC236}">
                <a16:creationId xmlns:a16="http://schemas.microsoft.com/office/drawing/2014/main" id="{2F1885C3-A5BC-E55E-3709-349AFFA59058}"/>
              </a:ext>
            </a:extLst>
          </p:cNvPr>
          <p:cNvSpPr/>
          <p:nvPr/>
        </p:nvSpPr>
        <p:spPr>
          <a:xfrm>
            <a:off x="9966451" y="3629577"/>
            <a:ext cx="1794620" cy="448683"/>
          </a:xfrm>
          <a:prstGeom prst="rect">
            <a:avLst/>
          </a:prstGeom>
          <a:solidFill>
            <a:srgbClr val="266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Arial"/>
                <a:ea typeface="微软雅黑"/>
                <a:cs typeface="+mn-cs"/>
              </a:rPr>
              <a:t>访问控制</a:t>
            </a:r>
            <a:endParaRPr kumimoji="0" lang="en-US" sz="1200" b="0" i="0" u="none" strike="noStrike" kern="1200" cap="none" spc="0" normalizeH="0" baseline="0" noProof="0" dirty="0">
              <a:ln>
                <a:noFill/>
              </a:ln>
              <a:solidFill>
                <a:srgbClr val="FFFFFF"/>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1985240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1psd"/>
          <p:cNvPicPr>
            <a:picLocks noChangeAspect="1"/>
          </p:cNvPicPr>
          <p:nvPr/>
        </p:nvPicPr>
        <p:blipFill>
          <a:blip r:embed="rId5"/>
          <a:srcRect l="171" t="29809" r="223" b="4968"/>
          <a:stretch>
            <a:fillRect/>
          </a:stretch>
        </p:blipFill>
        <p:spPr>
          <a:xfrm>
            <a:off x="0" y="0"/>
            <a:ext cx="12192000" cy="650240"/>
          </a:xfrm>
          <a:prstGeom prst="rect">
            <a:avLst/>
          </a:prstGeom>
        </p:spPr>
      </p:pic>
      <p:pic>
        <p:nvPicPr>
          <p:cNvPr id="6" name="图片 5" descr="会议名称">
            <a:extLst>
              <a:ext uri="{FF2B5EF4-FFF2-40B4-BE49-F238E27FC236}">
                <a16:creationId xmlns:a16="http://schemas.microsoft.com/office/drawing/2014/main" id="{38B23AF3-D0B3-4048-3B17-C7CB955474BC}"/>
              </a:ext>
            </a:extLst>
          </p:cNvPr>
          <p:cNvPicPr>
            <a:picLocks noChangeAspect="1"/>
          </p:cNvPicPr>
          <p:nvPr/>
        </p:nvPicPr>
        <p:blipFill>
          <a:blip r:embed="rId6"/>
          <a:stretch>
            <a:fillRect/>
          </a:stretch>
        </p:blipFill>
        <p:spPr>
          <a:xfrm>
            <a:off x="9889066" y="135396"/>
            <a:ext cx="2201682" cy="230681"/>
          </a:xfrm>
          <a:prstGeom prst="rect">
            <a:avLst/>
          </a:prstGeom>
        </p:spPr>
      </p:pic>
      <p:pic>
        <p:nvPicPr>
          <p:cNvPr id="7" name="图片 6" descr="时间地点">
            <a:extLst>
              <a:ext uri="{FF2B5EF4-FFF2-40B4-BE49-F238E27FC236}">
                <a16:creationId xmlns:a16="http://schemas.microsoft.com/office/drawing/2014/main" id="{B7EC4616-E475-EEE9-5A1C-FABCACE967FA}"/>
              </a:ext>
            </a:extLst>
          </p:cNvPr>
          <p:cNvPicPr>
            <a:picLocks noChangeAspect="1"/>
          </p:cNvPicPr>
          <p:nvPr/>
        </p:nvPicPr>
        <p:blipFill>
          <a:blip r:embed="rId7"/>
          <a:stretch>
            <a:fillRect/>
          </a:stretch>
        </p:blipFill>
        <p:spPr>
          <a:xfrm>
            <a:off x="10223237" y="426643"/>
            <a:ext cx="1517402" cy="149660"/>
          </a:xfrm>
          <a:prstGeom prst="rect">
            <a:avLst/>
          </a:prstGeom>
        </p:spPr>
      </p:pic>
      <p:pic>
        <p:nvPicPr>
          <p:cNvPr id="8" name="图片 7" descr="可信安全">
            <a:extLst>
              <a:ext uri="{FF2B5EF4-FFF2-40B4-BE49-F238E27FC236}">
                <a16:creationId xmlns:a16="http://schemas.microsoft.com/office/drawing/2014/main" id="{4E89E148-CA3A-F2BE-FE11-444DA45DAE1B}"/>
              </a:ext>
            </a:extLst>
          </p:cNvPr>
          <p:cNvPicPr>
            <a:picLocks noChangeAspect="1"/>
          </p:cNvPicPr>
          <p:nvPr/>
        </p:nvPicPr>
        <p:blipFill>
          <a:blip r:embed="rId8"/>
          <a:stretch>
            <a:fillRect/>
          </a:stretch>
        </p:blipFill>
        <p:spPr>
          <a:xfrm>
            <a:off x="8010549" y="121525"/>
            <a:ext cx="1699260" cy="389890"/>
          </a:xfrm>
          <a:prstGeom prst="rect">
            <a:avLst/>
          </a:prstGeom>
        </p:spPr>
      </p:pic>
      <p:sp>
        <p:nvSpPr>
          <p:cNvPr id="11" name="标题 2">
            <a:extLst>
              <a:ext uri="{FF2B5EF4-FFF2-40B4-BE49-F238E27FC236}">
                <a16:creationId xmlns:a16="http://schemas.microsoft.com/office/drawing/2014/main" id="{4A126198-2CE2-E980-7415-03936A4484BF}"/>
              </a:ext>
            </a:extLst>
          </p:cNvPr>
          <p:cNvSpPr txBox="1">
            <a:spLocks/>
          </p:cNvSpPr>
          <p:nvPr>
            <p:custDataLst>
              <p:tags r:id="rId2"/>
            </p:custDataLst>
          </p:nvPr>
        </p:nvSpPr>
        <p:spPr>
          <a:xfrm>
            <a:off x="238067" y="160063"/>
            <a:ext cx="10968990" cy="381635"/>
          </a:xfrm>
          <a:prstGeom prst="rect">
            <a:avLst/>
          </a:prstGeom>
        </p:spPr>
        <p:txBody>
          <a:bodyPr vert="horz" lIns="90000" tIns="46800" rIns="90000" bIns="46800" rtlCol="0" anchor="ctr" anchorCtr="0">
            <a:no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HK"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标准解读</a:t>
            </a:r>
            <a:r>
              <a:rPr kumimoji="0" lang="en-US" altLang="zh-CN"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a:t>
            </a:r>
            <a:r>
              <a:rPr kumimoji="0" lang="zh-CN" altLang="en-US"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云</a:t>
            </a:r>
            <a:r>
              <a:rPr kumimoji="0" lang="en-US" altLang="zh-CN"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WAF</a:t>
            </a:r>
            <a:r>
              <a:rPr kumimoji="0" lang="zh-CN" altLang="en-US"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评估项目解析</a:t>
            </a:r>
          </a:p>
        </p:txBody>
      </p:sp>
      <p:grpSp>
        <p:nvGrpSpPr>
          <p:cNvPr id="68" name="Group">
            <a:extLst>
              <a:ext uri="{FF2B5EF4-FFF2-40B4-BE49-F238E27FC236}">
                <a16:creationId xmlns:a16="http://schemas.microsoft.com/office/drawing/2014/main" id="{41EF813A-56DA-D09D-12C9-AB0C3361ACC3}"/>
              </a:ext>
            </a:extLst>
          </p:cNvPr>
          <p:cNvGrpSpPr/>
          <p:nvPr/>
        </p:nvGrpSpPr>
        <p:grpSpPr>
          <a:xfrm>
            <a:off x="2270884" y="1322561"/>
            <a:ext cx="114300" cy="4748598"/>
            <a:chOff x="0" y="0"/>
            <a:chExt cx="228600" cy="9497194"/>
          </a:xfrm>
          <a:solidFill>
            <a:srgbClr val="2669C4"/>
          </a:solidFill>
        </p:grpSpPr>
        <p:sp>
          <p:nvSpPr>
            <p:cNvPr id="69" name="Rectangle">
              <a:extLst>
                <a:ext uri="{FF2B5EF4-FFF2-40B4-BE49-F238E27FC236}">
                  <a16:creationId xmlns:a16="http://schemas.microsoft.com/office/drawing/2014/main" id="{FCEFAA90-47E2-B553-ED28-53731A8D7D16}"/>
                </a:ext>
              </a:extLst>
            </p:cNvPr>
            <p:cNvSpPr/>
            <p:nvPr/>
          </p:nvSpPr>
          <p:spPr>
            <a:xfrm>
              <a:off x="0" y="-1"/>
              <a:ext cx="228600" cy="3416301"/>
            </a:xfrm>
            <a:prstGeom prst="rect">
              <a:avLst/>
            </a:prstGeom>
            <a:grpFill/>
            <a:ln w="12700" cap="flat">
              <a:noFill/>
              <a:miter lim="400000"/>
            </a:ln>
            <a:effectLst/>
          </p:spPr>
          <p:txBody>
            <a:bodyPr wrap="square" lIns="45720" tIns="45720" rIns="45720" bIns="45720" numCol="1" anchor="t">
              <a:noAutofit/>
            </a:bodyPr>
            <a:lstStyle/>
            <a:p>
              <a:pPr marL="0" marR="0" lvl="0" indent="0" algn="ctr" defTabSz="457200" rtl="0" eaLnBrk="1" fontAlgn="auto" latinLnBrk="0" hangingPunct="0">
                <a:lnSpc>
                  <a:spcPct val="100000"/>
                </a:lnSpc>
                <a:spcBef>
                  <a:spcPts val="0"/>
                </a:spcBef>
                <a:spcAft>
                  <a:spcPts val="0"/>
                </a:spcAft>
                <a:buClrTx/>
                <a:buSzTx/>
                <a:buFontTx/>
                <a:buNone/>
                <a:tabLst/>
                <a:defRPr>
                  <a:latin typeface="Arial"/>
                  <a:ea typeface="Arial"/>
                  <a:cs typeface="Arial"/>
                  <a:sym typeface="Arial"/>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70" name="Line">
              <a:extLst>
                <a:ext uri="{FF2B5EF4-FFF2-40B4-BE49-F238E27FC236}">
                  <a16:creationId xmlns:a16="http://schemas.microsoft.com/office/drawing/2014/main" id="{F519AB53-D8F1-F25F-FEAF-B15DAE4CDDB7}"/>
                </a:ext>
              </a:extLst>
            </p:cNvPr>
            <p:cNvSpPr/>
            <p:nvPr/>
          </p:nvSpPr>
          <p:spPr>
            <a:xfrm flipH="1">
              <a:off x="12699" y="3416300"/>
              <a:ext cx="2" cy="6080894"/>
            </a:xfrm>
            <a:prstGeom prst="line">
              <a:avLst/>
            </a:prstGeom>
            <a:grpFill/>
            <a:ln w="12700" cap="flat">
              <a:solidFill>
                <a:srgbClr val="2669C4"/>
              </a:solidFill>
              <a:prstDash val="solid"/>
              <a:miter lim="400000"/>
            </a:ln>
            <a:effectLst/>
          </p:spPr>
          <p:txBody>
            <a:bodyPr wrap="square" lIns="0" tIns="0" rIns="0" bIns="0" numCol="1" anchor="t">
              <a:noAutofit/>
            </a:bodyPr>
            <a:lstStyle/>
            <a:p>
              <a:pPr marL="0" marR="0" lvl="0" indent="0" algn="l" defTabSz="228600" rtl="0" eaLnBrk="1" fontAlgn="auto" latinLnBrk="0" hangingPunct="0">
                <a:lnSpc>
                  <a:spcPct val="100000"/>
                </a:lnSpc>
                <a:spcBef>
                  <a:spcPts val="0"/>
                </a:spcBef>
                <a:spcAft>
                  <a:spcPts val="0"/>
                </a:spcAft>
                <a:buClrTx/>
                <a:buSzTx/>
                <a:buFontTx/>
                <a:buNone/>
                <a:tabLst/>
                <a:defRPr sz="1200">
                  <a:latin typeface="+mj-lt"/>
                  <a:ea typeface="+mj-ea"/>
                  <a:cs typeface="+mj-cs"/>
                  <a:sym typeface="Helvetica"/>
                </a:defRPr>
              </a:pPr>
              <a:endParaRPr kumimoji="0" sz="600" b="0" i="0" u="none" strike="noStrike" kern="0" cap="none" spc="0" normalizeH="0" baseline="0" noProof="0">
                <a:ln>
                  <a:noFill/>
                </a:ln>
                <a:solidFill>
                  <a:srgbClr val="000000"/>
                </a:solidFill>
                <a:effectLst/>
                <a:uLnTx/>
                <a:uFillTx/>
                <a:latin typeface="Helvetica"/>
                <a:ea typeface="微软雅黑"/>
                <a:cs typeface="+mn-cs"/>
                <a:sym typeface="Helvetica"/>
              </a:endParaRPr>
            </a:p>
          </p:txBody>
        </p:sp>
      </p:grpSp>
      <p:grpSp>
        <p:nvGrpSpPr>
          <p:cNvPr id="3" name="Group 2">
            <a:extLst>
              <a:ext uri="{FF2B5EF4-FFF2-40B4-BE49-F238E27FC236}">
                <a16:creationId xmlns:a16="http://schemas.microsoft.com/office/drawing/2014/main" id="{F45ABB22-77FE-975C-022F-0DA0C33AC72E}"/>
              </a:ext>
            </a:extLst>
          </p:cNvPr>
          <p:cNvGrpSpPr/>
          <p:nvPr/>
        </p:nvGrpSpPr>
        <p:grpSpPr>
          <a:xfrm>
            <a:off x="2730722" y="1322561"/>
            <a:ext cx="2984850" cy="5063249"/>
            <a:chOff x="2730722" y="1322561"/>
            <a:chExt cx="2984850" cy="5063249"/>
          </a:xfrm>
        </p:grpSpPr>
        <p:sp>
          <p:nvSpPr>
            <p:cNvPr id="59" name="矩形 4">
              <a:extLst>
                <a:ext uri="{FF2B5EF4-FFF2-40B4-BE49-F238E27FC236}">
                  <a16:creationId xmlns:a16="http://schemas.microsoft.com/office/drawing/2014/main" id="{3F2575E1-F2BE-31B4-B66E-A8215B3F5540}"/>
                </a:ext>
              </a:extLst>
            </p:cNvPr>
            <p:cNvSpPr/>
            <p:nvPr/>
          </p:nvSpPr>
          <p:spPr>
            <a:xfrm>
              <a:off x="2730722" y="1553850"/>
              <a:ext cx="2984850" cy="4831960"/>
            </a:xfrm>
            <a:prstGeom prst="rect">
              <a:avLst/>
            </a:prstGeom>
            <a:noFill/>
            <a:ln w="28575" cap="flat" cmpd="sng" algn="ctr">
              <a:solidFill>
                <a:srgbClr val="162398"/>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solidFill>
                    <a:srgbClr val="162398"/>
                  </a:solidFill>
                </a:ln>
                <a:noFill/>
                <a:effectLst/>
                <a:uLnTx/>
                <a:uFillTx/>
                <a:latin typeface="Arial"/>
                <a:ea typeface="微软雅黑"/>
                <a:cs typeface="+mn-cs"/>
              </a:endParaRPr>
            </a:p>
          </p:txBody>
        </p:sp>
        <p:sp>
          <p:nvSpPr>
            <p:cNvPr id="60" name="圆角矩形 39">
              <a:extLst>
                <a:ext uri="{FF2B5EF4-FFF2-40B4-BE49-F238E27FC236}">
                  <a16:creationId xmlns:a16="http://schemas.microsoft.com/office/drawing/2014/main" id="{2BB7E551-BE5F-8E5A-03FF-899BD0108863}"/>
                </a:ext>
              </a:extLst>
            </p:cNvPr>
            <p:cNvSpPr/>
            <p:nvPr/>
          </p:nvSpPr>
          <p:spPr>
            <a:xfrm>
              <a:off x="3344391" y="1322561"/>
              <a:ext cx="1776516" cy="458599"/>
            </a:xfrm>
            <a:prstGeom prst="roundRect">
              <a:avLst>
                <a:gd name="adj" fmla="val 0"/>
              </a:avLst>
            </a:prstGeom>
            <a:solidFill>
              <a:srgbClr val="16239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72" b="0" i="0" u="none" strike="noStrike" kern="0" cap="none" spc="0" normalizeH="0" baseline="0" noProof="0" dirty="0">
                <a:ln>
                  <a:noFill/>
                </a:ln>
                <a:gradFill>
                  <a:gsLst>
                    <a:gs pos="90000">
                      <a:srgbClr val="C00000"/>
                    </a:gs>
                    <a:gs pos="30000">
                      <a:srgbClr val="FF3300"/>
                    </a:gs>
                  </a:gsLst>
                  <a:lin ang="5400000" scaled="1"/>
                </a:gradFill>
                <a:effectLst/>
                <a:uLnTx/>
                <a:uFillTx/>
                <a:latin typeface="Arial"/>
                <a:ea typeface="微软雅黑"/>
                <a:cs typeface="+mn-cs"/>
              </a:endParaRPr>
            </a:p>
          </p:txBody>
        </p:sp>
        <p:sp>
          <p:nvSpPr>
            <p:cNvPr id="61" name="文本框 6">
              <a:extLst>
                <a:ext uri="{FF2B5EF4-FFF2-40B4-BE49-F238E27FC236}">
                  <a16:creationId xmlns:a16="http://schemas.microsoft.com/office/drawing/2014/main" id="{5E9983E9-85EB-ADD6-CAD5-8CD50DCD9051}"/>
                </a:ext>
              </a:extLst>
            </p:cNvPr>
            <p:cNvSpPr txBox="1"/>
            <p:nvPr/>
          </p:nvSpPr>
          <p:spPr>
            <a:xfrm>
              <a:off x="3078041" y="1388418"/>
              <a:ext cx="2309216" cy="326884"/>
            </a:xfrm>
            <a:prstGeom prst="rect">
              <a:avLst/>
            </a:prstGeom>
            <a:noFill/>
          </p:spPr>
          <p:txBody>
            <a:bodyPr wrap="square" rtlCol="0">
              <a:spAutoFit/>
            </a:bodyPr>
            <a:lstStyle/>
            <a:p>
              <a:pPr algn="ctr">
                <a:defRPr/>
              </a:pPr>
              <a:r>
                <a:rPr kumimoji="1" lang="zh-CN" altLang="en-US" sz="1524" b="1" dirty="0">
                  <a:solidFill>
                    <a:srgbClr val="FFFFFF"/>
                  </a:solidFill>
                  <a:latin typeface="Microsoft YaHei" panose="020B0503020204020204" pitchFamily="34" charset="-122"/>
                </a:rPr>
                <a:t>网页防篡改</a:t>
              </a:r>
            </a:p>
          </p:txBody>
        </p:sp>
        <p:grpSp>
          <p:nvGrpSpPr>
            <p:cNvPr id="62" name="组合 7">
              <a:extLst>
                <a:ext uri="{FF2B5EF4-FFF2-40B4-BE49-F238E27FC236}">
                  <a16:creationId xmlns:a16="http://schemas.microsoft.com/office/drawing/2014/main" id="{AF2DEDA1-E3CA-0F28-85AC-9DE95D2F1DB4}"/>
                </a:ext>
              </a:extLst>
            </p:cNvPr>
            <p:cNvGrpSpPr/>
            <p:nvPr/>
          </p:nvGrpSpPr>
          <p:grpSpPr>
            <a:xfrm>
              <a:off x="2838671" y="1876754"/>
              <a:ext cx="2787957" cy="4374144"/>
              <a:chOff x="532998" y="1847945"/>
              <a:chExt cx="2787957" cy="1600308"/>
            </a:xfrm>
          </p:grpSpPr>
          <p:sp>
            <p:nvSpPr>
              <p:cNvPr id="63" name="ísļïdê">
                <a:extLst>
                  <a:ext uri="{FF2B5EF4-FFF2-40B4-BE49-F238E27FC236}">
                    <a16:creationId xmlns:a16="http://schemas.microsoft.com/office/drawing/2014/main" id="{1A8054E4-1FCE-AFD1-DD4C-8AC0CD7EDA47}"/>
                  </a:ext>
                </a:extLst>
              </p:cNvPr>
              <p:cNvSpPr/>
              <p:nvPr/>
            </p:nvSpPr>
            <p:spPr>
              <a:xfrm>
                <a:off x="532998" y="1847945"/>
                <a:ext cx="2787957" cy="1600308"/>
              </a:xfrm>
              <a:prstGeom prst="snipRoundRect">
                <a:avLst/>
              </a:prstGeom>
              <a:solidFill>
                <a:srgbClr val="FFFFFF">
                  <a:lumMod val="95000"/>
                </a:srgbClr>
              </a:solidFill>
              <a:ln w="12700" cap="rnd" cmpd="sng" algn="ctr">
                <a:solidFill>
                  <a:srgbClr val="000000">
                    <a:lumMod val="50000"/>
                    <a:lumOff val="50000"/>
                  </a:srgbClr>
                </a:solidFill>
                <a:prstDash val="sysDot"/>
                <a:round/>
              </a:ln>
              <a:effectLst/>
            </p:spPr>
            <p:txBody>
              <a:bodyPr rot="0" spcFirstLastPara="0" vert="horz" wrap="square" lIns="69681" tIns="34840" rIns="69681" bIns="3484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96773" rtl="0" eaLnBrk="1" fontAlgn="auto" latinLnBrk="0" hangingPunct="1">
                  <a:lnSpc>
                    <a:spcPct val="150000"/>
                  </a:lnSpc>
                  <a:spcBef>
                    <a:spcPct val="0"/>
                  </a:spcBef>
                  <a:spcAft>
                    <a:spcPts val="0"/>
                  </a:spcAft>
                  <a:buClrTx/>
                  <a:buSzTx/>
                  <a:buFontTx/>
                  <a:buNone/>
                  <a:tabLst/>
                  <a:defRPr/>
                </a:pPr>
                <a:endParaRPr kumimoji="0" lang="en-US" altLang="zh-CN" sz="1067" b="0"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endParaRPr>
              </a:p>
            </p:txBody>
          </p:sp>
          <p:sp>
            <p:nvSpPr>
              <p:cNvPr id="64" name="矩形 9">
                <a:extLst>
                  <a:ext uri="{FF2B5EF4-FFF2-40B4-BE49-F238E27FC236}">
                    <a16:creationId xmlns:a16="http://schemas.microsoft.com/office/drawing/2014/main" id="{B4A41EBB-7DF7-7838-A0E6-114BD33679FB}"/>
                  </a:ext>
                </a:extLst>
              </p:cNvPr>
              <p:cNvSpPr/>
              <p:nvPr/>
            </p:nvSpPr>
            <p:spPr>
              <a:xfrm>
                <a:off x="553977" y="1929034"/>
                <a:ext cx="2766978" cy="1375105"/>
              </a:xfrm>
              <a:prstGeom prst="rect">
                <a:avLst/>
              </a:prstGeom>
            </p:spPr>
            <p:txBody>
              <a:bodyPr wrap="square">
                <a:spAutoFit/>
              </a:bodyPr>
              <a:lstStyle/>
              <a:p>
                <a:pPr marL="171450" lvl="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宜支持检测攻击者在网站服务器注入的</a:t>
                </a:r>
                <a:r>
                  <a:rPr lang="zh-CN" altLang="en-US" sz="1067" b="1" kern="100" dirty="0">
                    <a:solidFill>
                      <a:srgbClr val="2669C4"/>
                    </a:solidFill>
                    <a:latin typeface="Microsoft YaHei" panose="020B0503020204020204" pitchFamily="34" charset="-122"/>
                  </a:rPr>
                  <a:t>恶意代码</a:t>
                </a:r>
                <a:r>
                  <a:rPr lang="zh-CN" altLang="en-US" sz="1067" kern="100" dirty="0">
                    <a:solidFill>
                      <a:srgbClr val="000000"/>
                    </a:solidFill>
                    <a:latin typeface="Microsoft YaHei" panose="020B0503020204020204" pitchFamily="34" charset="-122"/>
                  </a:rPr>
                  <a:t>，对访问者进行安全保护。</a:t>
                </a:r>
                <a:endParaRPr lang="en-HK" altLang="zh-CN" sz="1067" kern="100" dirty="0">
                  <a:solidFill>
                    <a:srgbClr val="000000"/>
                  </a:solidFill>
                  <a:latin typeface="Microsoft YaHei" panose="020B0503020204020204" pitchFamily="34" charset="-122"/>
                </a:endParaRPr>
              </a:p>
              <a:p>
                <a:pPr marL="171450" lvl="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应支持对网站的静态网页进行</a:t>
                </a:r>
                <a:r>
                  <a:rPr lang="zh-CN" altLang="en-US" sz="1067" b="1" kern="100" dirty="0">
                    <a:solidFill>
                      <a:srgbClr val="2669C4"/>
                    </a:solidFill>
                    <a:latin typeface="Microsoft YaHei" panose="020B0503020204020204" pitchFamily="34" charset="-122"/>
                  </a:rPr>
                  <a:t>缓存配置</a:t>
                </a:r>
                <a:r>
                  <a:rPr lang="zh-CN" altLang="en-US" sz="1067" kern="100" dirty="0">
                    <a:solidFill>
                      <a:srgbClr val="000000"/>
                    </a:solidFill>
                    <a:latin typeface="Microsoft YaHei" panose="020B0503020204020204" pitchFamily="34" charset="-122"/>
                  </a:rPr>
                  <a:t>，当源站由于受到攻击遭到篡改后，对外发布的内容依然为缓存中的正常网页，避免篡改事件扩散。</a:t>
                </a:r>
                <a:endParaRPr lang="en-HK" altLang="zh-CN" sz="1067" kern="100" dirty="0">
                  <a:solidFill>
                    <a:srgbClr val="000000"/>
                  </a:solidFill>
                  <a:latin typeface="Microsoft YaHei" panose="020B0503020204020204" pitchFamily="34" charset="-122"/>
                </a:endParaRPr>
              </a:p>
              <a:p>
                <a:pPr marL="171450" lvl="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当处于敏感时期，可将网页内容</a:t>
                </a:r>
                <a:r>
                  <a:rPr lang="zh-CN" altLang="en-US" sz="1067" b="1" kern="100" dirty="0">
                    <a:solidFill>
                      <a:srgbClr val="2669C4"/>
                    </a:solidFill>
                    <a:latin typeface="Microsoft YaHei" panose="020B0503020204020204" pitchFamily="34" charset="-122"/>
                  </a:rPr>
                  <a:t>锁定为缓存网页</a:t>
                </a:r>
                <a:r>
                  <a:rPr lang="zh-CN" altLang="en-US" sz="1067" kern="100" dirty="0">
                    <a:solidFill>
                      <a:srgbClr val="000000"/>
                    </a:solidFill>
                    <a:latin typeface="Microsoft YaHei" panose="020B0503020204020204" pitchFamily="34" charset="-122"/>
                  </a:rPr>
                  <a:t>，实现敏感时期防篡改。</a:t>
                </a:r>
                <a:endParaRPr lang="en-HK" altLang="zh-CN" sz="1067" kern="100" dirty="0">
                  <a:solidFill>
                    <a:srgbClr val="000000"/>
                  </a:solidFill>
                  <a:latin typeface="Microsoft YaHei" panose="020B0503020204020204" pitchFamily="34" charset="-122"/>
                </a:endParaRPr>
              </a:p>
              <a:p>
                <a:pPr marL="171450" lvl="0" indent="-171450">
                  <a:lnSpc>
                    <a:spcPct val="150000"/>
                  </a:lnSpc>
                  <a:buFont typeface="Arial" panose="020B0604020202020204" pitchFamily="34" charset="0"/>
                  <a:buChar char="•"/>
                </a:pPr>
                <a:r>
                  <a:rPr lang="zh-CN" altLang="en-US" sz="1067" b="1" kern="100" dirty="0">
                    <a:solidFill>
                      <a:srgbClr val="2669C4"/>
                    </a:solidFill>
                    <a:latin typeface="Microsoft YaHei" panose="020B0503020204020204" pitchFamily="34" charset="-122"/>
                  </a:rPr>
                  <a:t>宜支持计算相似度</a:t>
                </a:r>
                <a:r>
                  <a:rPr lang="zh-CN" altLang="en-US" sz="1067" kern="100" dirty="0">
                    <a:solidFill>
                      <a:srgbClr val="000000"/>
                    </a:solidFill>
                    <a:latin typeface="Microsoft YaHei" panose="020B0503020204020204" pitchFamily="34" charset="-122"/>
                  </a:rPr>
                  <a:t>，计算缓存页面与</a:t>
                </a:r>
                <a:r>
                  <a:rPr lang="en-US" sz="1067" kern="100" dirty="0">
                    <a:solidFill>
                      <a:srgbClr val="000000"/>
                    </a:solidFill>
                    <a:latin typeface="Microsoft YaHei" panose="020B0503020204020204" pitchFamily="34" charset="-122"/>
                  </a:rPr>
                  <a:t>WEB</a:t>
                </a:r>
                <a:r>
                  <a:rPr lang="zh-CN" altLang="en-US" sz="1067" kern="100" dirty="0">
                    <a:solidFill>
                      <a:srgbClr val="000000"/>
                    </a:solidFill>
                    <a:latin typeface="Microsoft YaHei" panose="020B0503020204020204" pitchFamily="34" charset="-122"/>
                  </a:rPr>
                  <a:t>服务器页面相似度，比对缓存页面与</a:t>
                </a:r>
                <a:r>
                  <a:rPr lang="en-US" sz="1067" kern="100" dirty="0">
                    <a:solidFill>
                      <a:srgbClr val="000000"/>
                    </a:solidFill>
                    <a:latin typeface="Microsoft YaHei" panose="020B0503020204020204" pitchFamily="34" charset="-122"/>
                  </a:rPr>
                  <a:t>WEB</a:t>
                </a:r>
                <a:r>
                  <a:rPr lang="zh-CN" altLang="en-US" sz="1067" kern="100" dirty="0">
                    <a:solidFill>
                      <a:srgbClr val="000000"/>
                    </a:solidFill>
                    <a:latin typeface="Microsoft YaHei" panose="020B0503020204020204" pitchFamily="34" charset="-122"/>
                  </a:rPr>
                  <a:t>服务器页面相似度，达到阈值则进行告警提醒。</a:t>
                </a:r>
                <a:endParaRPr lang="en-HK" altLang="zh-CN" sz="1067" kern="100" dirty="0">
                  <a:solidFill>
                    <a:srgbClr val="000000"/>
                  </a:solidFill>
                  <a:latin typeface="Microsoft YaHei" panose="020B0503020204020204" pitchFamily="34" charset="-122"/>
                </a:endParaRPr>
              </a:p>
              <a:p>
                <a:pPr marL="171450" lvl="0" indent="-171450">
                  <a:lnSpc>
                    <a:spcPct val="150000"/>
                  </a:lnSpc>
                  <a:buFont typeface="Arial" panose="020B0604020202020204" pitchFamily="34" charset="0"/>
                  <a:buChar char="•"/>
                </a:pPr>
                <a:r>
                  <a:rPr lang="zh-CN" altLang="en-US" sz="1067" b="1" kern="100" dirty="0">
                    <a:solidFill>
                      <a:srgbClr val="2669C4"/>
                    </a:solidFill>
                    <a:latin typeface="Microsoft YaHei" panose="020B0503020204020204" pitchFamily="34" charset="-122"/>
                  </a:rPr>
                  <a:t>应支持对页面内容的保护</a:t>
                </a:r>
                <a:r>
                  <a:rPr lang="zh-CN" altLang="en-US" sz="1067" kern="100" dirty="0">
                    <a:solidFill>
                      <a:srgbClr val="000000"/>
                    </a:solidFill>
                    <a:latin typeface="Microsoft YaHei" panose="020B0503020204020204" pitchFamily="34" charset="-122"/>
                  </a:rPr>
                  <a:t>，避免攻击者恶意篡改页面，修改页面信息或在网页上发布不良信息。</a:t>
                </a:r>
                <a:endParaRPr lang="en-HK" sz="1067" kern="100" dirty="0">
                  <a:solidFill>
                    <a:srgbClr val="000000"/>
                  </a:solidFill>
                  <a:latin typeface="Microsoft YaHei" panose="020B0503020204020204" pitchFamily="34" charset="-122"/>
                </a:endParaRPr>
              </a:p>
            </p:txBody>
          </p:sp>
        </p:grpSp>
      </p:grpSp>
      <p:sp>
        <p:nvSpPr>
          <p:cNvPr id="112" name="ADD THE TITLE OF THIS GRAPH">
            <a:extLst>
              <a:ext uri="{FF2B5EF4-FFF2-40B4-BE49-F238E27FC236}">
                <a16:creationId xmlns:a16="http://schemas.microsoft.com/office/drawing/2014/main" id="{D4D685AB-EA14-0D72-FFFB-ADAC906B6371}"/>
              </a:ext>
            </a:extLst>
          </p:cNvPr>
          <p:cNvSpPr txBox="1"/>
          <p:nvPr/>
        </p:nvSpPr>
        <p:spPr>
          <a:xfrm>
            <a:off x="347380" y="2994829"/>
            <a:ext cx="1690587" cy="9541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45720" bIns="45720">
            <a:spAutoFit/>
          </a:bodyPr>
          <a:lstStyle>
            <a:lvl1pPr>
              <a:defRPr sz="7200">
                <a:solidFill>
                  <a:srgbClr val="808080"/>
                </a:solidFill>
                <a:latin typeface="Arial"/>
                <a:ea typeface="Arial"/>
                <a:cs typeface="Arial"/>
                <a:sym typeface="Arial"/>
              </a:defRPr>
            </a:lvl1pPr>
          </a:lstStyle>
          <a:p>
            <a:pPr marL="0" marR="0" lvl="0" indent="0" algn="l" defTabSz="457200" rtl="0" eaLnBrk="1" fontAlgn="auto" latinLnBrk="0" hangingPunct="0">
              <a:lnSpc>
                <a:spcPct val="100000"/>
              </a:lnSpc>
              <a:spcBef>
                <a:spcPts val="0"/>
              </a:spcBef>
              <a:spcAft>
                <a:spcPts val="0"/>
              </a:spcAft>
              <a:buClrTx/>
              <a:buSzTx/>
              <a:buFontTx/>
              <a:buNone/>
              <a:tabLst/>
              <a:defRPr sz="3600">
                <a:solidFill>
                  <a:srgbClr val="000000"/>
                </a:solidFill>
                <a:latin typeface="+mn-lt"/>
                <a:ea typeface="+mn-ea"/>
                <a:cs typeface="+mn-cs"/>
                <a:sym typeface="Trebuchet MS"/>
              </a:defRPr>
            </a:pPr>
            <a:r>
              <a:rPr kumimoji="0" lang="en-HK" sz="2800" b="1" i="0" u="none" strike="noStrike" kern="0" cap="none" spc="0" normalizeH="0" baseline="0" noProof="0" dirty="0" err="1">
                <a:ln>
                  <a:noFill/>
                </a:ln>
                <a:solidFill>
                  <a:srgbClr val="2669C4"/>
                </a:solidFill>
                <a:effectLst/>
                <a:uLnTx/>
                <a:uFillTx/>
                <a:latin typeface="Arial"/>
                <a:ea typeface="微软雅黑"/>
                <a:cs typeface="Arial"/>
                <a:sym typeface="Trebuchet MS"/>
              </a:rPr>
              <a:t>拓展安全防护要求</a:t>
            </a:r>
            <a:endParaRPr kumimoji="0" sz="2800" b="1" i="0" u="none" strike="noStrike" kern="0" cap="none" spc="0" normalizeH="0" baseline="0" noProof="0" dirty="0">
              <a:ln>
                <a:noFill/>
              </a:ln>
              <a:solidFill>
                <a:srgbClr val="2669C4"/>
              </a:solidFill>
              <a:effectLst/>
              <a:uLnTx/>
              <a:uFillTx/>
              <a:latin typeface="Arial"/>
              <a:ea typeface="微软雅黑"/>
              <a:cs typeface="Arial"/>
              <a:sym typeface="Trebuchet MS"/>
            </a:endParaRPr>
          </a:p>
        </p:txBody>
      </p:sp>
      <p:grpSp>
        <p:nvGrpSpPr>
          <p:cNvPr id="4" name="Group 3">
            <a:extLst>
              <a:ext uri="{FF2B5EF4-FFF2-40B4-BE49-F238E27FC236}">
                <a16:creationId xmlns:a16="http://schemas.microsoft.com/office/drawing/2014/main" id="{078263A4-7BE9-6A27-A754-019014063396}"/>
              </a:ext>
            </a:extLst>
          </p:cNvPr>
          <p:cNvGrpSpPr/>
          <p:nvPr/>
        </p:nvGrpSpPr>
        <p:grpSpPr>
          <a:xfrm>
            <a:off x="5916297" y="1322561"/>
            <a:ext cx="2984850" cy="5063249"/>
            <a:chOff x="6062789" y="1322561"/>
            <a:chExt cx="2984850" cy="5063249"/>
          </a:xfrm>
        </p:grpSpPr>
        <p:sp>
          <p:nvSpPr>
            <p:cNvPr id="29" name="矩形 4">
              <a:extLst>
                <a:ext uri="{FF2B5EF4-FFF2-40B4-BE49-F238E27FC236}">
                  <a16:creationId xmlns:a16="http://schemas.microsoft.com/office/drawing/2014/main" id="{F1A1C4F2-4365-19FD-B4C0-CA4C69ABE3BC}"/>
                </a:ext>
              </a:extLst>
            </p:cNvPr>
            <p:cNvSpPr/>
            <p:nvPr/>
          </p:nvSpPr>
          <p:spPr>
            <a:xfrm>
              <a:off x="6062789" y="1553850"/>
              <a:ext cx="2984850" cy="4831960"/>
            </a:xfrm>
            <a:prstGeom prst="rect">
              <a:avLst/>
            </a:prstGeom>
            <a:noFill/>
            <a:ln w="28575" cap="flat" cmpd="sng" algn="ctr">
              <a:solidFill>
                <a:srgbClr val="162398"/>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solidFill>
                    <a:srgbClr val="162398"/>
                  </a:solidFill>
                </a:ln>
                <a:noFill/>
                <a:effectLst/>
                <a:uLnTx/>
                <a:uFillTx/>
                <a:latin typeface="Arial"/>
                <a:ea typeface="微软雅黑"/>
                <a:cs typeface="+mn-cs"/>
              </a:endParaRPr>
            </a:p>
          </p:txBody>
        </p:sp>
        <p:sp>
          <p:nvSpPr>
            <p:cNvPr id="30" name="圆角矩形 39">
              <a:extLst>
                <a:ext uri="{FF2B5EF4-FFF2-40B4-BE49-F238E27FC236}">
                  <a16:creationId xmlns:a16="http://schemas.microsoft.com/office/drawing/2014/main" id="{AB74FA94-B3DC-0668-A25A-7ACF46572C23}"/>
                </a:ext>
              </a:extLst>
            </p:cNvPr>
            <p:cNvSpPr/>
            <p:nvPr/>
          </p:nvSpPr>
          <p:spPr>
            <a:xfrm>
              <a:off x="6676458" y="1322561"/>
              <a:ext cx="1776516" cy="458599"/>
            </a:xfrm>
            <a:prstGeom prst="roundRect">
              <a:avLst>
                <a:gd name="adj" fmla="val 0"/>
              </a:avLst>
            </a:prstGeom>
            <a:solidFill>
              <a:srgbClr val="16239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72" b="0" i="0" u="none" strike="noStrike" kern="0" cap="none" spc="0" normalizeH="0" baseline="0" noProof="0" dirty="0">
                <a:ln>
                  <a:noFill/>
                </a:ln>
                <a:gradFill>
                  <a:gsLst>
                    <a:gs pos="90000">
                      <a:srgbClr val="C00000"/>
                    </a:gs>
                    <a:gs pos="30000">
                      <a:srgbClr val="FF3300"/>
                    </a:gs>
                  </a:gsLst>
                  <a:lin ang="5400000" scaled="1"/>
                </a:gradFill>
                <a:effectLst/>
                <a:uLnTx/>
                <a:uFillTx/>
                <a:latin typeface="Arial"/>
                <a:ea typeface="微软雅黑"/>
                <a:cs typeface="+mn-cs"/>
              </a:endParaRPr>
            </a:p>
          </p:txBody>
        </p:sp>
        <p:sp>
          <p:nvSpPr>
            <p:cNvPr id="31" name="文本框 6">
              <a:extLst>
                <a:ext uri="{FF2B5EF4-FFF2-40B4-BE49-F238E27FC236}">
                  <a16:creationId xmlns:a16="http://schemas.microsoft.com/office/drawing/2014/main" id="{FDD8F246-5A5E-A8D6-5615-0CBE1E5A8A51}"/>
                </a:ext>
              </a:extLst>
            </p:cNvPr>
            <p:cNvSpPr txBox="1"/>
            <p:nvPr/>
          </p:nvSpPr>
          <p:spPr>
            <a:xfrm>
              <a:off x="6410108" y="1388418"/>
              <a:ext cx="2309216" cy="326884"/>
            </a:xfrm>
            <a:prstGeom prst="rect">
              <a:avLst/>
            </a:prstGeom>
            <a:noFill/>
          </p:spPr>
          <p:txBody>
            <a:bodyPr wrap="square" rtlCol="0">
              <a:spAutoFit/>
            </a:bodyPr>
            <a:lstStyle/>
            <a:p>
              <a:pPr algn="ctr">
                <a:defRPr/>
              </a:pPr>
              <a:r>
                <a:rPr kumimoji="1" lang="en-US" altLang="zh-CN" sz="1524" b="1" dirty="0">
                  <a:solidFill>
                    <a:srgbClr val="FFFFFF"/>
                  </a:solidFill>
                  <a:latin typeface="Microsoft YaHei" panose="020B0503020204020204" pitchFamily="34" charset="-122"/>
                </a:rPr>
                <a:t>API</a:t>
              </a:r>
              <a:r>
                <a:rPr kumimoji="1" lang="zh-CN" altLang="en-US" sz="1524" b="1" dirty="0">
                  <a:solidFill>
                    <a:srgbClr val="FFFFFF"/>
                  </a:solidFill>
                  <a:latin typeface="Microsoft YaHei" panose="020B0503020204020204" pitchFamily="34" charset="-122"/>
                </a:rPr>
                <a:t>安全</a:t>
              </a:r>
            </a:p>
          </p:txBody>
        </p:sp>
        <p:sp>
          <p:nvSpPr>
            <p:cNvPr id="33" name="ísļïdê">
              <a:extLst>
                <a:ext uri="{FF2B5EF4-FFF2-40B4-BE49-F238E27FC236}">
                  <a16:creationId xmlns:a16="http://schemas.microsoft.com/office/drawing/2014/main" id="{C8453206-5CF1-3C3C-09FD-E0DF1F7AEC23}"/>
                </a:ext>
              </a:extLst>
            </p:cNvPr>
            <p:cNvSpPr/>
            <p:nvPr/>
          </p:nvSpPr>
          <p:spPr>
            <a:xfrm>
              <a:off x="6170738" y="1876754"/>
              <a:ext cx="2787957" cy="4374144"/>
            </a:xfrm>
            <a:prstGeom prst="snipRoundRect">
              <a:avLst/>
            </a:prstGeom>
            <a:solidFill>
              <a:srgbClr val="FFFFFF">
                <a:lumMod val="95000"/>
              </a:srgbClr>
            </a:solidFill>
            <a:ln w="12700" cap="rnd" cmpd="sng" algn="ctr">
              <a:solidFill>
                <a:srgbClr val="000000">
                  <a:lumMod val="50000"/>
                  <a:lumOff val="50000"/>
                </a:srgbClr>
              </a:solidFill>
              <a:prstDash val="sysDot"/>
              <a:round/>
            </a:ln>
            <a:effectLst/>
          </p:spPr>
          <p:txBody>
            <a:bodyPr rot="0" spcFirstLastPara="0" vert="horz" wrap="square" lIns="69681" tIns="34840" rIns="69681" bIns="3484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96773" rtl="0" eaLnBrk="1" fontAlgn="auto" latinLnBrk="0" hangingPunct="1">
                <a:lnSpc>
                  <a:spcPct val="150000"/>
                </a:lnSpc>
                <a:spcBef>
                  <a:spcPct val="0"/>
                </a:spcBef>
                <a:spcAft>
                  <a:spcPts val="0"/>
                </a:spcAft>
                <a:buClrTx/>
                <a:buSzTx/>
                <a:buFontTx/>
                <a:buNone/>
                <a:tabLst/>
                <a:defRPr/>
              </a:pPr>
              <a:endParaRPr kumimoji="0" lang="en-US" altLang="zh-CN" sz="1067" b="0"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endParaRPr>
            </a:p>
          </p:txBody>
        </p:sp>
        <p:sp>
          <p:nvSpPr>
            <p:cNvPr id="41" name="矩形 9">
              <a:extLst>
                <a:ext uri="{FF2B5EF4-FFF2-40B4-BE49-F238E27FC236}">
                  <a16:creationId xmlns:a16="http://schemas.microsoft.com/office/drawing/2014/main" id="{07942748-CF66-B7FA-5E02-AB05716E1987}"/>
                </a:ext>
              </a:extLst>
            </p:cNvPr>
            <p:cNvSpPr/>
            <p:nvPr/>
          </p:nvSpPr>
          <p:spPr>
            <a:xfrm>
              <a:off x="6255427" y="2098396"/>
              <a:ext cx="2599574" cy="2526846"/>
            </a:xfrm>
            <a:prstGeom prst="rect">
              <a:avLst/>
            </a:prstGeom>
          </p:spPr>
          <p:txBody>
            <a:bodyPr wrap="square">
              <a:spAutoFit/>
            </a:bodyPr>
            <a:lstStyle/>
            <a:p>
              <a:pPr marL="171450" lvl="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宜支持通过对</a:t>
              </a:r>
              <a:r>
                <a:rPr lang="en-US" sz="1067" kern="100" dirty="0">
                  <a:solidFill>
                    <a:srgbClr val="000000"/>
                  </a:solidFill>
                  <a:latin typeface="Microsoft YaHei" panose="020B0503020204020204" pitchFamily="34" charset="-122"/>
                </a:rPr>
                <a:t>API</a:t>
              </a:r>
              <a:r>
                <a:rPr lang="zh-CN" altLang="en-US" sz="1067" kern="100" dirty="0">
                  <a:solidFill>
                    <a:srgbClr val="000000"/>
                  </a:solidFill>
                  <a:latin typeface="Microsoft YaHei" panose="020B0503020204020204" pitchFamily="34" charset="-122"/>
                </a:rPr>
                <a:t>发现、监控以及保护，对</a:t>
              </a:r>
              <a:r>
                <a:rPr lang="en-US" sz="1067" kern="100" dirty="0">
                  <a:solidFill>
                    <a:srgbClr val="000000"/>
                  </a:solidFill>
                  <a:latin typeface="Microsoft YaHei" panose="020B0503020204020204" pitchFamily="34" charset="-122"/>
                </a:rPr>
                <a:t>API</a:t>
              </a:r>
              <a:r>
                <a:rPr lang="zh-CN" altLang="en-US" sz="1067" kern="100" dirty="0">
                  <a:solidFill>
                    <a:srgbClr val="000000"/>
                  </a:solidFill>
                  <a:latin typeface="Microsoft YaHei" panose="020B0503020204020204" pitchFamily="34" charset="-122"/>
                </a:rPr>
                <a:t>资产进行管理以及</a:t>
              </a:r>
              <a:r>
                <a:rPr lang="zh-CN" altLang="en-US" sz="1067" b="1" kern="100" dirty="0">
                  <a:solidFill>
                    <a:srgbClr val="2669C4"/>
                  </a:solidFill>
                  <a:latin typeface="Microsoft YaHei" panose="020B0503020204020204" pitchFamily="34" charset="-122"/>
                </a:rPr>
                <a:t>对</a:t>
              </a:r>
              <a:r>
                <a:rPr lang="en-US" sz="1067" b="1" kern="100" dirty="0">
                  <a:solidFill>
                    <a:srgbClr val="2669C4"/>
                  </a:solidFill>
                  <a:latin typeface="Microsoft YaHei" panose="020B0503020204020204" pitchFamily="34" charset="-122"/>
                </a:rPr>
                <a:t>API</a:t>
              </a:r>
              <a:r>
                <a:rPr lang="zh-CN" altLang="en-US" sz="1067" b="1" kern="100" dirty="0">
                  <a:solidFill>
                    <a:srgbClr val="2669C4"/>
                  </a:solidFill>
                  <a:latin typeface="Microsoft YaHei" panose="020B0503020204020204" pitchFamily="34" charset="-122"/>
                </a:rPr>
                <a:t>访问行为进行管控</a:t>
              </a:r>
              <a:r>
                <a:rPr lang="zh-CN" altLang="en-US" sz="1067" kern="100" dirty="0">
                  <a:solidFill>
                    <a:srgbClr val="000000"/>
                  </a:solidFill>
                  <a:latin typeface="Microsoft YaHei" panose="020B0503020204020204" pitchFamily="34" charset="-122"/>
                </a:rPr>
                <a:t>。</a:t>
              </a:r>
              <a:endParaRPr lang="en-HK" altLang="zh-CN" sz="1067" kern="100" dirty="0">
                <a:solidFill>
                  <a:srgbClr val="000000"/>
                </a:solidFill>
                <a:latin typeface="Microsoft YaHei" panose="020B0503020204020204" pitchFamily="34" charset="-122"/>
              </a:endParaRPr>
            </a:p>
            <a:p>
              <a:pPr marL="171450" lvl="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应支持对</a:t>
              </a:r>
              <a:r>
                <a:rPr lang="en-US" sz="1067" kern="100" dirty="0">
                  <a:solidFill>
                    <a:srgbClr val="000000"/>
                  </a:solidFill>
                  <a:latin typeface="Microsoft YaHei" panose="020B0503020204020204" pitchFamily="34" charset="-122"/>
                </a:rPr>
                <a:t>API</a:t>
              </a:r>
              <a:r>
                <a:rPr lang="zh-CN" altLang="en-US" sz="1067" kern="100" dirty="0">
                  <a:solidFill>
                    <a:srgbClr val="000000"/>
                  </a:solidFill>
                  <a:latin typeface="Microsoft YaHei" panose="020B0503020204020204" pitchFamily="34" charset="-122"/>
                </a:rPr>
                <a:t>漏洞、</a:t>
              </a:r>
              <a:r>
                <a:rPr lang="en-US" sz="1067" kern="100" dirty="0">
                  <a:solidFill>
                    <a:srgbClr val="000000"/>
                  </a:solidFill>
                  <a:latin typeface="Microsoft YaHei" panose="020B0503020204020204" pitchFamily="34" charset="-122"/>
                </a:rPr>
                <a:t>API</a:t>
              </a:r>
              <a:r>
                <a:rPr lang="zh-CN" altLang="en-US" sz="1067" kern="100" dirty="0">
                  <a:solidFill>
                    <a:srgbClr val="000000"/>
                  </a:solidFill>
                  <a:latin typeface="Microsoft YaHei" panose="020B0503020204020204" pitchFamily="34" charset="-122"/>
                </a:rPr>
                <a:t>滥用、</a:t>
              </a:r>
              <a:r>
                <a:rPr lang="en-US" sz="1067" kern="100" dirty="0">
                  <a:solidFill>
                    <a:srgbClr val="000000"/>
                  </a:solidFill>
                  <a:latin typeface="Microsoft YaHei" panose="020B0503020204020204" pitchFamily="34" charset="-122"/>
                </a:rPr>
                <a:t>API</a:t>
              </a:r>
              <a:r>
                <a:rPr lang="zh-CN" altLang="en-US" sz="1067" kern="100" dirty="0">
                  <a:solidFill>
                    <a:srgbClr val="000000"/>
                  </a:solidFill>
                  <a:latin typeface="Microsoft YaHei" panose="020B0503020204020204" pitchFamily="34" charset="-122"/>
                </a:rPr>
                <a:t>异常访问、</a:t>
              </a:r>
              <a:r>
                <a:rPr lang="en-US" sz="1067" kern="100" dirty="0">
                  <a:solidFill>
                    <a:srgbClr val="000000"/>
                  </a:solidFill>
                  <a:latin typeface="Microsoft YaHei" panose="020B0503020204020204" pitchFamily="34" charset="-122"/>
                </a:rPr>
                <a:t>API</a:t>
              </a:r>
              <a:r>
                <a:rPr lang="zh-CN" altLang="en-US" sz="1067" kern="100" dirty="0">
                  <a:solidFill>
                    <a:srgbClr val="000000"/>
                  </a:solidFill>
                  <a:latin typeface="Microsoft YaHei" panose="020B0503020204020204" pitchFamily="34" charset="-122"/>
                </a:rPr>
                <a:t>敏感数据等进行</a:t>
              </a:r>
              <a:r>
                <a:rPr lang="zh-CN" altLang="en-US" sz="1067" b="1" kern="100" dirty="0">
                  <a:solidFill>
                    <a:srgbClr val="2669C4"/>
                  </a:solidFill>
                  <a:latin typeface="Microsoft YaHei" panose="020B0503020204020204" pitchFamily="34" charset="-122"/>
                </a:rPr>
                <a:t>监控分析</a:t>
              </a:r>
              <a:r>
                <a:rPr lang="zh-CN" altLang="en-US" sz="1067" kern="100" dirty="0">
                  <a:solidFill>
                    <a:srgbClr val="000000"/>
                  </a:solidFill>
                  <a:latin typeface="Microsoft YaHei" panose="020B0503020204020204" pitchFamily="34" charset="-122"/>
                </a:rPr>
                <a:t>，实现对</a:t>
              </a:r>
              <a:r>
                <a:rPr lang="en-US" sz="1067" b="1" kern="100" dirty="0">
                  <a:solidFill>
                    <a:srgbClr val="2669C4"/>
                  </a:solidFill>
                  <a:latin typeface="Microsoft YaHei" panose="020B0503020204020204" pitchFamily="34" charset="-122"/>
                </a:rPr>
                <a:t>API</a:t>
              </a:r>
              <a:r>
                <a:rPr lang="zh-CN" altLang="en-US" sz="1067" b="1" kern="100" dirty="0">
                  <a:solidFill>
                    <a:srgbClr val="2669C4"/>
                  </a:solidFill>
                  <a:latin typeface="Microsoft YaHei" panose="020B0503020204020204" pitchFamily="34" charset="-122"/>
                </a:rPr>
                <a:t>安全防护</a:t>
              </a:r>
              <a:r>
                <a:rPr lang="zh-CN" altLang="en-US" sz="1067" kern="100" dirty="0">
                  <a:solidFill>
                    <a:srgbClr val="000000"/>
                  </a:solidFill>
                  <a:latin typeface="Microsoft YaHei" panose="020B0503020204020204" pitchFamily="34" charset="-122"/>
                </a:rPr>
                <a:t>。</a:t>
              </a:r>
              <a:endParaRPr lang="en-HK" altLang="zh-CN" sz="1067" kern="100" dirty="0">
                <a:solidFill>
                  <a:srgbClr val="000000"/>
                </a:solidFill>
                <a:latin typeface="Microsoft YaHei" panose="020B0503020204020204" pitchFamily="34" charset="-122"/>
              </a:endParaRPr>
            </a:p>
            <a:p>
              <a:pPr marL="171450" lvl="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宜支持通过报表</a:t>
              </a:r>
              <a:r>
                <a:rPr lang="zh-CN" altLang="en-US" sz="1067" b="1" kern="100" dirty="0">
                  <a:solidFill>
                    <a:srgbClr val="2669C4"/>
                  </a:solidFill>
                  <a:latin typeface="Microsoft YaHei" panose="020B0503020204020204" pitchFamily="34" charset="-122"/>
                </a:rPr>
                <a:t>还原</a:t>
              </a:r>
              <a:r>
                <a:rPr lang="en-US" sz="1067" b="1" kern="100" dirty="0">
                  <a:solidFill>
                    <a:srgbClr val="2669C4"/>
                  </a:solidFill>
                  <a:latin typeface="Microsoft YaHei" panose="020B0503020204020204" pitchFamily="34" charset="-122"/>
                </a:rPr>
                <a:t>API</a:t>
              </a:r>
              <a:r>
                <a:rPr lang="zh-CN" altLang="en-US" sz="1067" b="1" kern="100" dirty="0">
                  <a:solidFill>
                    <a:srgbClr val="2669C4"/>
                  </a:solidFill>
                  <a:latin typeface="Microsoft YaHei" panose="020B0503020204020204" pitchFamily="34" charset="-122"/>
                </a:rPr>
                <a:t>异常事件</a:t>
              </a:r>
              <a:r>
                <a:rPr lang="zh-CN" altLang="en-US" sz="1067" kern="100" dirty="0">
                  <a:solidFill>
                    <a:srgbClr val="000000"/>
                  </a:solidFill>
                  <a:latin typeface="Microsoft YaHei" panose="020B0503020204020204" pitchFamily="34" charset="-122"/>
                </a:rPr>
                <a:t>。</a:t>
              </a:r>
              <a:endParaRPr lang="en-HK" altLang="zh-CN" sz="1067" kern="100" dirty="0">
                <a:solidFill>
                  <a:srgbClr val="000000"/>
                </a:solidFill>
                <a:latin typeface="Microsoft YaHei" panose="020B0503020204020204" pitchFamily="34" charset="-122"/>
              </a:endParaRPr>
            </a:p>
            <a:p>
              <a:pPr marL="171450" lvl="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宜支持提供漏洞处理建议和</a:t>
              </a:r>
              <a:r>
                <a:rPr lang="en-US" sz="1067" kern="100" dirty="0">
                  <a:solidFill>
                    <a:srgbClr val="000000"/>
                  </a:solidFill>
                  <a:latin typeface="Microsoft YaHei" panose="020B0503020204020204" pitchFamily="34" charset="-122"/>
                </a:rPr>
                <a:t>API</a:t>
              </a:r>
              <a:r>
                <a:rPr lang="zh-CN" altLang="en-US" sz="1067" kern="100" dirty="0">
                  <a:solidFill>
                    <a:srgbClr val="000000"/>
                  </a:solidFill>
                  <a:latin typeface="Microsoft YaHei" panose="020B0503020204020204" pitchFamily="34" charset="-122"/>
                </a:rPr>
                <a:t>安全威胁管理参考数据。</a:t>
              </a:r>
              <a:endParaRPr lang="en-HK" sz="1067" kern="100" dirty="0">
                <a:solidFill>
                  <a:srgbClr val="000000"/>
                </a:solidFill>
                <a:latin typeface="Microsoft YaHei" panose="020B0503020204020204" pitchFamily="34" charset="-122"/>
              </a:endParaRPr>
            </a:p>
            <a:p>
              <a:pPr>
                <a:lnSpc>
                  <a:spcPct val="150000"/>
                </a:lnSpc>
              </a:pPr>
              <a:endParaRPr lang="en-HK" sz="1067" kern="100" dirty="0">
                <a:solidFill>
                  <a:srgbClr val="000000"/>
                </a:solidFill>
                <a:latin typeface="Microsoft YaHei" panose="020B0503020204020204" pitchFamily="34" charset="-122"/>
              </a:endParaRPr>
            </a:p>
          </p:txBody>
        </p:sp>
      </p:grpSp>
      <p:grpSp>
        <p:nvGrpSpPr>
          <p:cNvPr id="5" name="Group 4">
            <a:extLst>
              <a:ext uri="{FF2B5EF4-FFF2-40B4-BE49-F238E27FC236}">
                <a16:creationId xmlns:a16="http://schemas.microsoft.com/office/drawing/2014/main" id="{6DFDBB7F-926F-7BB9-2B5B-433DCAB2C0E8}"/>
              </a:ext>
            </a:extLst>
          </p:cNvPr>
          <p:cNvGrpSpPr/>
          <p:nvPr/>
        </p:nvGrpSpPr>
        <p:grpSpPr>
          <a:xfrm>
            <a:off x="9101873" y="1312983"/>
            <a:ext cx="2984850" cy="5063249"/>
            <a:chOff x="9101873" y="1312983"/>
            <a:chExt cx="2984850" cy="5063249"/>
          </a:xfrm>
        </p:grpSpPr>
        <p:sp>
          <p:nvSpPr>
            <p:cNvPr id="35" name="矩形 4">
              <a:extLst>
                <a:ext uri="{FF2B5EF4-FFF2-40B4-BE49-F238E27FC236}">
                  <a16:creationId xmlns:a16="http://schemas.microsoft.com/office/drawing/2014/main" id="{090614C3-800E-79C5-F83A-FA70CAB02EED}"/>
                </a:ext>
              </a:extLst>
            </p:cNvPr>
            <p:cNvSpPr/>
            <p:nvPr/>
          </p:nvSpPr>
          <p:spPr>
            <a:xfrm>
              <a:off x="9101873" y="1544272"/>
              <a:ext cx="2984850" cy="4831960"/>
            </a:xfrm>
            <a:prstGeom prst="rect">
              <a:avLst/>
            </a:prstGeom>
            <a:noFill/>
            <a:ln w="28575" cap="flat" cmpd="sng" algn="ctr">
              <a:solidFill>
                <a:srgbClr val="162398"/>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solidFill>
                    <a:srgbClr val="162398"/>
                  </a:solidFill>
                </a:ln>
                <a:noFill/>
                <a:effectLst/>
                <a:uLnTx/>
                <a:uFillTx/>
                <a:latin typeface="Arial"/>
                <a:ea typeface="微软雅黑"/>
                <a:cs typeface="+mn-cs"/>
              </a:endParaRPr>
            </a:p>
          </p:txBody>
        </p:sp>
        <p:sp>
          <p:nvSpPr>
            <p:cNvPr id="36" name="圆角矩形 39">
              <a:extLst>
                <a:ext uri="{FF2B5EF4-FFF2-40B4-BE49-F238E27FC236}">
                  <a16:creationId xmlns:a16="http://schemas.microsoft.com/office/drawing/2014/main" id="{85A76B5E-6D0E-6996-BACA-4089CFC3E526}"/>
                </a:ext>
              </a:extLst>
            </p:cNvPr>
            <p:cNvSpPr/>
            <p:nvPr/>
          </p:nvSpPr>
          <p:spPr>
            <a:xfrm>
              <a:off x="9715542" y="1312983"/>
              <a:ext cx="1776516" cy="458599"/>
            </a:xfrm>
            <a:prstGeom prst="roundRect">
              <a:avLst>
                <a:gd name="adj" fmla="val 0"/>
              </a:avLst>
            </a:prstGeom>
            <a:solidFill>
              <a:srgbClr val="16239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72" b="0" i="0" u="none" strike="noStrike" kern="0" cap="none" spc="0" normalizeH="0" baseline="0" noProof="0" dirty="0">
                <a:ln>
                  <a:noFill/>
                </a:ln>
                <a:gradFill>
                  <a:gsLst>
                    <a:gs pos="90000">
                      <a:srgbClr val="C00000"/>
                    </a:gs>
                    <a:gs pos="30000">
                      <a:srgbClr val="FF3300"/>
                    </a:gs>
                  </a:gsLst>
                  <a:lin ang="5400000" scaled="1"/>
                </a:gradFill>
                <a:effectLst/>
                <a:uLnTx/>
                <a:uFillTx/>
                <a:latin typeface="Arial"/>
                <a:ea typeface="微软雅黑"/>
                <a:cs typeface="+mn-cs"/>
              </a:endParaRPr>
            </a:p>
          </p:txBody>
        </p:sp>
        <p:sp>
          <p:nvSpPr>
            <p:cNvPr id="37" name="文本框 6">
              <a:extLst>
                <a:ext uri="{FF2B5EF4-FFF2-40B4-BE49-F238E27FC236}">
                  <a16:creationId xmlns:a16="http://schemas.microsoft.com/office/drawing/2014/main" id="{0911D16A-EF7E-B40C-0E92-DB1DDDC38F93}"/>
                </a:ext>
              </a:extLst>
            </p:cNvPr>
            <p:cNvSpPr txBox="1"/>
            <p:nvPr/>
          </p:nvSpPr>
          <p:spPr>
            <a:xfrm>
              <a:off x="9449192" y="1378840"/>
              <a:ext cx="2309216" cy="326884"/>
            </a:xfrm>
            <a:prstGeom prst="rect">
              <a:avLst/>
            </a:prstGeom>
            <a:noFill/>
          </p:spPr>
          <p:txBody>
            <a:bodyPr wrap="square" rtlCol="0">
              <a:spAutoFit/>
            </a:bodyPr>
            <a:lstStyle/>
            <a:p>
              <a:pPr algn="ctr">
                <a:defRPr/>
              </a:pPr>
              <a:r>
                <a:rPr kumimoji="1" lang="zh-CN" altLang="en-US" sz="1524" b="1" dirty="0">
                  <a:solidFill>
                    <a:srgbClr val="FFFFFF"/>
                  </a:solidFill>
                  <a:latin typeface="Microsoft YaHei" panose="020B0503020204020204" pitchFamily="34" charset="-122"/>
                </a:rPr>
                <a:t>访问合规性检测</a:t>
              </a:r>
            </a:p>
          </p:txBody>
        </p:sp>
        <p:sp>
          <p:nvSpPr>
            <p:cNvPr id="39" name="ísļïdê">
              <a:extLst>
                <a:ext uri="{FF2B5EF4-FFF2-40B4-BE49-F238E27FC236}">
                  <a16:creationId xmlns:a16="http://schemas.microsoft.com/office/drawing/2014/main" id="{D639CC98-073B-4A22-187B-224C064F277C}"/>
                </a:ext>
              </a:extLst>
            </p:cNvPr>
            <p:cNvSpPr/>
            <p:nvPr/>
          </p:nvSpPr>
          <p:spPr>
            <a:xfrm>
              <a:off x="9209822" y="1867176"/>
              <a:ext cx="2787957" cy="4374144"/>
            </a:xfrm>
            <a:prstGeom prst="snipRoundRect">
              <a:avLst/>
            </a:prstGeom>
            <a:solidFill>
              <a:srgbClr val="FFFFFF">
                <a:lumMod val="95000"/>
              </a:srgbClr>
            </a:solidFill>
            <a:ln w="12700" cap="rnd" cmpd="sng" algn="ctr">
              <a:solidFill>
                <a:srgbClr val="000000">
                  <a:lumMod val="50000"/>
                  <a:lumOff val="50000"/>
                </a:srgbClr>
              </a:solidFill>
              <a:prstDash val="sysDot"/>
              <a:round/>
            </a:ln>
            <a:effectLst/>
          </p:spPr>
          <p:txBody>
            <a:bodyPr rot="0" spcFirstLastPara="0" vert="horz" wrap="square" lIns="69681" tIns="34840" rIns="69681" bIns="3484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96773" rtl="0" eaLnBrk="1" fontAlgn="auto" latinLnBrk="0" hangingPunct="1">
                <a:lnSpc>
                  <a:spcPct val="150000"/>
                </a:lnSpc>
                <a:spcBef>
                  <a:spcPct val="0"/>
                </a:spcBef>
                <a:spcAft>
                  <a:spcPts val="0"/>
                </a:spcAft>
                <a:buClrTx/>
                <a:buSzTx/>
                <a:buFontTx/>
                <a:buNone/>
                <a:tabLst/>
                <a:defRPr/>
              </a:pPr>
              <a:endParaRPr kumimoji="0" lang="en-US" altLang="zh-CN" sz="1067" b="0"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endParaRPr>
            </a:p>
          </p:txBody>
        </p:sp>
        <p:sp>
          <p:nvSpPr>
            <p:cNvPr id="42" name="矩形 9">
              <a:extLst>
                <a:ext uri="{FF2B5EF4-FFF2-40B4-BE49-F238E27FC236}">
                  <a16:creationId xmlns:a16="http://schemas.microsoft.com/office/drawing/2014/main" id="{B6CE8F07-D9F4-F426-5A8C-C49A1E54EE82}"/>
                </a:ext>
              </a:extLst>
            </p:cNvPr>
            <p:cNvSpPr/>
            <p:nvPr/>
          </p:nvSpPr>
          <p:spPr>
            <a:xfrm>
              <a:off x="9310502" y="2079056"/>
              <a:ext cx="2567591" cy="3265894"/>
            </a:xfrm>
            <a:prstGeom prst="rect">
              <a:avLst/>
            </a:prstGeom>
          </p:spPr>
          <p:txBody>
            <a:bodyPr wrap="square">
              <a:spAutoFit/>
            </a:bodyPr>
            <a:lstStyle/>
            <a:p>
              <a:pPr marL="171450" lvl="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用户根据实际需求</a:t>
              </a:r>
              <a:r>
                <a:rPr lang="zh-CN" altLang="en-US" sz="1067" b="1" kern="100" dirty="0">
                  <a:solidFill>
                    <a:srgbClr val="2669C4"/>
                  </a:solidFill>
                  <a:latin typeface="Microsoft YaHei" panose="020B0503020204020204" pitchFamily="34" charset="-122"/>
                </a:rPr>
                <a:t>增加对请求合规性限制的防护策略</a:t>
              </a:r>
              <a:r>
                <a:rPr lang="zh-CN" altLang="en-US" sz="1067" kern="100" dirty="0">
                  <a:solidFill>
                    <a:srgbClr val="000000"/>
                  </a:solidFill>
                  <a:latin typeface="Microsoft YaHei" panose="020B0503020204020204" pitchFamily="34" charset="-122"/>
                </a:rPr>
                <a:t>，包括但不限于：允许的请求协议与版本、允许的请求方法、</a:t>
              </a:r>
              <a:r>
                <a:rPr lang="en-US" sz="1067" kern="100" dirty="0">
                  <a:solidFill>
                    <a:srgbClr val="000000"/>
                  </a:solidFill>
                  <a:latin typeface="Microsoft YaHei" panose="020B0503020204020204" pitchFamily="34" charset="-122"/>
                </a:rPr>
                <a:t>HTTP</a:t>
              </a:r>
              <a:r>
                <a:rPr lang="zh-CN" altLang="en-US" sz="1067" kern="100" dirty="0">
                  <a:solidFill>
                    <a:srgbClr val="000000"/>
                  </a:solidFill>
                  <a:latin typeface="Microsoft YaHei" panose="020B0503020204020204" pitchFamily="34" charset="-122"/>
                </a:rPr>
                <a:t>请求头部缺失策略、</a:t>
              </a:r>
              <a:r>
                <a:rPr lang="en-US" sz="1067" kern="100" dirty="0">
                  <a:solidFill>
                    <a:srgbClr val="000000"/>
                  </a:solidFill>
                  <a:latin typeface="Microsoft YaHei" panose="020B0503020204020204" pitchFamily="34" charset="-122"/>
                </a:rPr>
                <a:t>HTTP</a:t>
              </a:r>
              <a:r>
                <a:rPr lang="zh-CN" altLang="en-US" sz="1067" kern="100" dirty="0">
                  <a:solidFill>
                    <a:srgbClr val="000000"/>
                  </a:solidFill>
                  <a:latin typeface="Microsoft YaHei" panose="020B0503020204020204" pitchFamily="34" charset="-122"/>
                </a:rPr>
                <a:t>头部重复限制等请求包基础信息合规设置。</a:t>
              </a:r>
              <a:endParaRPr lang="en-HK" altLang="zh-CN" sz="1067" kern="100" dirty="0">
                <a:solidFill>
                  <a:srgbClr val="000000"/>
                </a:solidFill>
                <a:latin typeface="Microsoft YaHei" panose="020B0503020204020204" pitchFamily="34" charset="-122"/>
              </a:endParaRPr>
            </a:p>
            <a:p>
              <a:pPr marL="171450" lvl="0" indent="-171450">
                <a:lnSpc>
                  <a:spcPct val="150000"/>
                </a:lnSpc>
                <a:buFont typeface="Arial" panose="020B0604020202020204" pitchFamily="34" charset="0"/>
                <a:buChar char="•"/>
              </a:pPr>
              <a:r>
                <a:rPr lang="zh-CN" altLang="en-US" sz="1067" b="1" kern="100" dirty="0">
                  <a:solidFill>
                    <a:srgbClr val="2669C4"/>
                  </a:solidFill>
                  <a:latin typeface="Microsoft YaHei" panose="020B0503020204020204" pitchFamily="34" charset="-122"/>
                </a:rPr>
                <a:t>宜支持参数重复攻击检测</a:t>
              </a:r>
              <a:r>
                <a:rPr lang="zh-CN" altLang="en-US" sz="1067" kern="100" dirty="0">
                  <a:solidFill>
                    <a:srgbClr val="000000"/>
                  </a:solidFill>
                  <a:latin typeface="Microsoft YaHei" panose="020B0503020204020204" pitchFamily="34" charset="-122"/>
                </a:rPr>
                <a:t>，对</a:t>
              </a:r>
              <a:r>
                <a:rPr lang="en-US" sz="1067" kern="100" dirty="0" err="1">
                  <a:solidFill>
                    <a:srgbClr val="000000"/>
                  </a:solidFill>
                  <a:latin typeface="Microsoft YaHei" panose="020B0503020204020204" pitchFamily="34" charset="-122"/>
                </a:rPr>
                <a:t>url</a:t>
              </a:r>
              <a:r>
                <a:rPr lang="zh-CN" altLang="en-US" sz="1067" kern="100" dirty="0">
                  <a:solidFill>
                    <a:srgbClr val="000000"/>
                  </a:solidFill>
                  <a:latin typeface="Microsoft YaHei" panose="020B0503020204020204" pitchFamily="34" charset="-122"/>
                </a:rPr>
                <a:t>参数、</a:t>
              </a:r>
              <a:r>
                <a:rPr lang="en-US" sz="1067" kern="100" dirty="0">
                  <a:solidFill>
                    <a:srgbClr val="000000"/>
                  </a:solidFill>
                  <a:latin typeface="Microsoft YaHei" panose="020B0503020204020204" pitchFamily="34" charset="-122"/>
                </a:rPr>
                <a:t>body</a:t>
              </a:r>
              <a:r>
                <a:rPr lang="zh-CN" altLang="en-US" sz="1067" kern="100" dirty="0">
                  <a:solidFill>
                    <a:srgbClr val="000000"/>
                  </a:solidFill>
                  <a:latin typeface="Microsoft YaHei" panose="020B0503020204020204" pitchFamily="34" charset="-122"/>
                </a:rPr>
                <a:t>参数等不同作用范围的参数重复攻击进行检测。</a:t>
              </a:r>
              <a:endParaRPr lang="en-HK" altLang="zh-CN" sz="1067" kern="100" dirty="0">
                <a:solidFill>
                  <a:srgbClr val="000000"/>
                </a:solidFill>
                <a:latin typeface="Microsoft YaHei" panose="020B0503020204020204" pitchFamily="34" charset="-122"/>
              </a:endParaRPr>
            </a:p>
            <a:p>
              <a:pPr marL="171450" lvl="0" indent="-171450">
                <a:lnSpc>
                  <a:spcPct val="150000"/>
                </a:lnSpc>
                <a:buFont typeface="Arial" panose="020B0604020202020204" pitchFamily="34" charset="0"/>
                <a:buChar char="•"/>
              </a:pPr>
              <a:r>
                <a:rPr lang="zh-CN" altLang="en-US" sz="1067" b="1" kern="100" dirty="0">
                  <a:solidFill>
                    <a:srgbClr val="2669C4"/>
                  </a:solidFill>
                  <a:latin typeface="Microsoft YaHei" panose="020B0503020204020204" pitchFamily="34" charset="-122"/>
                </a:rPr>
                <a:t>宜支持请求走私攻击检测</a:t>
              </a:r>
              <a:r>
                <a:rPr lang="zh-CN" altLang="en-US" sz="1067" kern="100" dirty="0">
                  <a:solidFill>
                    <a:srgbClr val="000000"/>
                  </a:solidFill>
                  <a:latin typeface="Microsoft YaHei" panose="020B0503020204020204" pitchFamily="34" charset="-122"/>
                </a:rPr>
                <a:t>，基于请求包结构合理性检测请求走私攻击。</a:t>
              </a:r>
              <a:endParaRPr lang="en-HK" altLang="zh-CN" sz="1067" kern="100" dirty="0">
                <a:solidFill>
                  <a:srgbClr val="000000"/>
                </a:solidFill>
                <a:latin typeface="Microsoft YaHei" panose="020B0503020204020204" pitchFamily="34" charset="-122"/>
              </a:endParaRPr>
            </a:p>
            <a:p>
              <a:pPr marL="171450" lvl="0" indent="-171450">
                <a:lnSpc>
                  <a:spcPct val="150000"/>
                </a:lnSpc>
                <a:buFont typeface="Arial" panose="020B0604020202020204" pitchFamily="34" charset="0"/>
                <a:buChar char="•"/>
              </a:pPr>
              <a:r>
                <a:rPr lang="zh-CN" altLang="en-US" sz="1067" b="1" kern="100" dirty="0">
                  <a:solidFill>
                    <a:srgbClr val="2669C4"/>
                  </a:solidFill>
                  <a:latin typeface="Microsoft YaHei" panose="020B0503020204020204" pitchFamily="34" charset="-122"/>
                </a:rPr>
                <a:t>宜支持请求包各位置长度限制与参数量限制</a:t>
              </a:r>
              <a:r>
                <a:rPr lang="zh-CN" altLang="en-US" sz="1067" kern="100" dirty="0">
                  <a:solidFill>
                    <a:srgbClr val="000000"/>
                  </a:solidFill>
                  <a:latin typeface="Microsoft YaHei" panose="020B0503020204020204" pitchFamily="34" charset="-122"/>
                </a:rPr>
                <a:t>。</a:t>
              </a:r>
              <a:endParaRPr lang="en-HK" sz="1067" kern="100" dirty="0">
                <a:solidFill>
                  <a:srgbClr val="000000"/>
                </a:solidFill>
                <a:latin typeface="Microsoft YaHei" panose="020B0503020204020204" pitchFamily="34" charset="-122"/>
              </a:endParaRPr>
            </a:p>
          </p:txBody>
        </p:sp>
      </p:grpSp>
    </p:spTree>
    <p:custDataLst>
      <p:tags r:id="rId1"/>
    </p:custDataLst>
    <p:extLst>
      <p:ext uri="{BB962C8B-B14F-4D97-AF65-F5344CB8AC3E}">
        <p14:creationId xmlns:p14="http://schemas.microsoft.com/office/powerpoint/2010/main" val="1929961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1psd"/>
          <p:cNvPicPr>
            <a:picLocks noChangeAspect="1"/>
          </p:cNvPicPr>
          <p:nvPr/>
        </p:nvPicPr>
        <p:blipFill>
          <a:blip r:embed="rId5"/>
          <a:srcRect l="171" t="29809" r="223" b="4968"/>
          <a:stretch>
            <a:fillRect/>
          </a:stretch>
        </p:blipFill>
        <p:spPr>
          <a:xfrm>
            <a:off x="0" y="0"/>
            <a:ext cx="12192000" cy="650240"/>
          </a:xfrm>
          <a:prstGeom prst="rect">
            <a:avLst/>
          </a:prstGeom>
        </p:spPr>
      </p:pic>
      <p:pic>
        <p:nvPicPr>
          <p:cNvPr id="6" name="图片 5" descr="会议名称">
            <a:extLst>
              <a:ext uri="{FF2B5EF4-FFF2-40B4-BE49-F238E27FC236}">
                <a16:creationId xmlns:a16="http://schemas.microsoft.com/office/drawing/2014/main" id="{38B23AF3-D0B3-4048-3B17-C7CB955474BC}"/>
              </a:ext>
            </a:extLst>
          </p:cNvPr>
          <p:cNvPicPr>
            <a:picLocks noChangeAspect="1"/>
          </p:cNvPicPr>
          <p:nvPr/>
        </p:nvPicPr>
        <p:blipFill>
          <a:blip r:embed="rId6"/>
          <a:stretch>
            <a:fillRect/>
          </a:stretch>
        </p:blipFill>
        <p:spPr>
          <a:xfrm>
            <a:off x="9889066" y="135396"/>
            <a:ext cx="2201682" cy="230681"/>
          </a:xfrm>
          <a:prstGeom prst="rect">
            <a:avLst/>
          </a:prstGeom>
        </p:spPr>
      </p:pic>
      <p:pic>
        <p:nvPicPr>
          <p:cNvPr id="7" name="图片 6" descr="时间地点">
            <a:extLst>
              <a:ext uri="{FF2B5EF4-FFF2-40B4-BE49-F238E27FC236}">
                <a16:creationId xmlns:a16="http://schemas.microsoft.com/office/drawing/2014/main" id="{B7EC4616-E475-EEE9-5A1C-FABCACE967FA}"/>
              </a:ext>
            </a:extLst>
          </p:cNvPr>
          <p:cNvPicPr>
            <a:picLocks noChangeAspect="1"/>
          </p:cNvPicPr>
          <p:nvPr/>
        </p:nvPicPr>
        <p:blipFill>
          <a:blip r:embed="rId7"/>
          <a:stretch>
            <a:fillRect/>
          </a:stretch>
        </p:blipFill>
        <p:spPr>
          <a:xfrm>
            <a:off x="10223237" y="426643"/>
            <a:ext cx="1517402" cy="149660"/>
          </a:xfrm>
          <a:prstGeom prst="rect">
            <a:avLst/>
          </a:prstGeom>
        </p:spPr>
      </p:pic>
      <p:pic>
        <p:nvPicPr>
          <p:cNvPr id="8" name="图片 7" descr="可信安全">
            <a:extLst>
              <a:ext uri="{FF2B5EF4-FFF2-40B4-BE49-F238E27FC236}">
                <a16:creationId xmlns:a16="http://schemas.microsoft.com/office/drawing/2014/main" id="{4E89E148-CA3A-F2BE-FE11-444DA45DAE1B}"/>
              </a:ext>
            </a:extLst>
          </p:cNvPr>
          <p:cNvPicPr>
            <a:picLocks noChangeAspect="1"/>
          </p:cNvPicPr>
          <p:nvPr/>
        </p:nvPicPr>
        <p:blipFill>
          <a:blip r:embed="rId8"/>
          <a:stretch>
            <a:fillRect/>
          </a:stretch>
        </p:blipFill>
        <p:spPr>
          <a:xfrm>
            <a:off x="8010549" y="121525"/>
            <a:ext cx="1699260" cy="389890"/>
          </a:xfrm>
          <a:prstGeom prst="rect">
            <a:avLst/>
          </a:prstGeom>
        </p:spPr>
      </p:pic>
      <p:sp>
        <p:nvSpPr>
          <p:cNvPr id="11" name="标题 2">
            <a:extLst>
              <a:ext uri="{FF2B5EF4-FFF2-40B4-BE49-F238E27FC236}">
                <a16:creationId xmlns:a16="http://schemas.microsoft.com/office/drawing/2014/main" id="{4A126198-2CE2-E980-7415-03936A4484BF}"/>
              </a:ext>
            </a:extLst>
          </p:cNvPr>
          <p:cNvSpPr txBox="1">
            <a:spLocks/>
          </p:cNvSpPr>
          <p:nvPr>
            <p:custDataLst>
              <p:tags r:id="rId2"/>
            </p:custDataLst>
          </p:nvPr>
        </p:nvSpPr>
        <p:spPr>
          <a:xfrm>
            <a:off x="238067" y="160063"/>
            <a:ext cx="10968990" cy="381635"/>
          </a:xfrm>
          <a:prstGeom prst="rect">
            <a:avLst/>
          </a:prstGeom>
        </p:spPr>
        <p:txBody>
          <a:bodyPr vert="horz" lIns="90000" tIns="46800" rIns="90000" bIns="46800" rtlCol="0" anchor="ctr" anchorCtr="0">
            <a:no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HK"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标准解读</a:t>
            </a:r>
            <a:r>
              <a:rPr kumimoji="0" lang="en-US" altLang="zh-CN"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a:t>
            </a:r>
            <a:r>
              <a:rPr kumimoji="0" lang="zh-CN" altLang="en-US"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云</a:t>
            </a:r>
            <a:r>
              <a:rPr kumimoji="0" lang="en-US" altLang="zh-CN"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WAF</a:t>
            </a:r>
            <a:r>
              <a:rPr kumimoji="0" lang="zh-CN" altLang="en-US"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评估项目解析</a:t>
            </a:r>
          </a:p>
        </p:txBody>
      </p:sp>
      <p:grpSp>
        <p:nvGrpSpPr>
          <p:cNvPr id="68" name="Group">
            <a:extLst>
              <a:ext uri="{FF2B5EF4-FFF2-40B4-BE49-F238E27FC236}">
                <a16:creationId xmlns:a16="http://schemas.microsoft.com/office/drawing/2014/main" id="{41EF813A-56DA-D09D-12C9-AB0C3361ACC3}"/>
              </a:ext>
            </a:extLst>
          </p:cNvPr>
          <p:cNvGrpSpPr/>
          <p:nvPr/>
        </p:nvGrpSpPr>
        <p:grpSpPr>
          <a:xfrm>
            <a:off x="2343301" y="1266392"/>
            <a:ext cx="114300" cy="4748598"/>
            <a:chOff x="0" y="0"/>
            <a:chExt cx="228600" cy="9497194"/>
          </a:xfrm>
          <a:solidFill>
            <a:srgbClr val="2669C4"/>
          </a:solidFill>
        </p:grpSpPr>
        <p:sp>
          <p:nvSpPr>
            <p:cNvPr id="69" name="Rectangle">
              <a:extLst>
                <a:ext uri="{FF2B5EF4-FFF2-40B4-BE49-F238E27FC236}">
                  <a16:creationId xmlns:a16="http://schemas.microsoft.com/office/drawing/2014/main" id="{FCEFAA90-47E2-B553-ED28-53731A8D7D16}"/>
                </a:ext>
              </a:extLst>
            </p:cNvPr>
            <p:cNvSpPr/>
            <p:nvPr/>
          </p:nvSpPr>
          <p:spPr>
            <a:xfrm>
              <a:off x="0" y="-1"/>
              <a:ext cx="228600" cy="3416301"/>
            </a:xfrm>
            <a:prstGeom prst="rect">
              <a:avLst/>
            </a:prstGeom>
            <a:grpFill/>
            <a:ln w="12700" cap="flat">
              <a:noFill/>
              <a:miter lim="400000"/>
            </a:ln>
            <a:effectLst/>
          </p:spPr>
          <p:txBody>
            <a:bodyPr wrap="square" lIns="45720" tIns="45720" rIns="45720" bIns="45720" numCol="1" anchor="t">
              <a:noAutofit/>
            </a:bodyPr>
            <a:lstStyle/>
            <a:p>
              <a:pPr marL="0" marR="0" lvl="0" indent="0" algn="ctr" defTabSz="457200" rtl="0" eaLnBrk="1" fontAlgn="auto" latinLnBrk="0" hangingPunct="0">
                <a:lnSpc>
                  <a:spcPct val="100000"/>
                </a:lnSpc>
                <a:spcBef>
                  <a:spcPts val="0"/>
                </a:spcBef>
                <a:spcAft>
                  <a:spcPts val="0"/>
                </a:spcAft>
                <a:buClrTx/>
                <a:buSzTx/>
                <a:buFontTx/>
                <a:buNone/>
                <a:tabLst/>
                <a:defRPr>
                  <a:latin typeface="Arial"/>
                  <a:ea typeface="Arial"/>
                  <a:cs typeface="Arial"/>
                  <a:sym typeface="Arial"/>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70" name="Line">
              <a:extLst>
                <a:ext uri="{FF2B5EF4-FFF2-40B4-BE49-F238E27FC236}">
                  <a16:creationId xmlns:a16="http://schemas.microsoft.com/office/drawing/2014/main" id="{F519AB53-D8F1-F25F-FEAF-B15DAE4CDDB7}"/>
                </a:ext>
              </a:extLst>
            </p:cNvPr>
            <p:cNvSpPr/>
            <p:nvPr/>
          </p:nvSpPr>
          <p:spPr>
            <a:xfrm flipH="1">
              <a:off x="12699" y="3416300"/>
              <a:ext cx="2" cy="6080894"/>
            </a:xfrm>
            <a:prstGeom prst="line">
              <a:avLst/>
            </a:prstGeom>
            <a:grpFill/>
            <a:ln w="12700" cap="flat">
              <a:solidFill>
                <a:srgbClr val="2669C4"/>
              </a:solidFill>
              <a:prstDash val="solid"/>
              <a:miter lim="400000"/>
            </a:ln>
            <a:effectLst/>
          </p:spPr>
          <p:txBody>
            <a:bodyPr wrap="square" lIns="0" tIns="0" rIns="0" bIns="0" numCol="1" anchor="t">
              <a:noAutofit/>
            </a:bodyPr>
            <a:lstStyle/>
            <a:p>
              <a:pPr marL="0" marR="0" lvl="0" indent="0" algn="l" defTabSz="228600" rtl="0" eaLnBrk="1" fontAlgn="auto" latinLnBrk="0" hangingPunct="0">
                <a:lnSpc>
                  <a:spcPct val="100000"/>
                </a:lnSpc>
                <a:spcBef>
                  <a:spcPts val="0"/>
                </a:spcBef>
                <a:spcAft>
                  <a:spcPts val="0"/>
                </a:spcAft>
                <a:buClrTx/>
                <a:buSzTx/>
                <a:buFontTx/>
                <a:buNone/>
                <a:tabLst/>
                <a:defRPr sz="1200">
                  <a:latin typeface="+mj-lt"/>
                  <a:ea typeface="+mj-ea"/>
                  <a:cs typeface="+mj-cs"/>
                  <a:sym typeface="Helvetica"/>
                </a:defRPr>
              </a:pPr>
              <a:endParaRPr kumimoji="0" sz="600" b="0" i="0" u="none" strike="noStrike" kern="0" cap="none" spc="0" normalizeH="0" baseline="0" noProof="0">
                <a:ln>
                  <a:noFill/>
                </a:ln>
                <a:solidFill>
                  <a:srgbClr val="000000"/>
                </a:solidFill>
                <a:effectLst/>
                <a:uLnTx/>
                <a:uFillTx/>
                <a:latin typeface="Helvetica"/>
                <a:ea typeface="微软雅黑"/>
                <a:cs typeface="+mn-cs"/>
                <a:sym typeface="Helvetica"/>
              </a:endParaRPr>
            </a:p>
          </p:txBody>
        </p:sp>
      </p:grpSp>
      <p:cxnSp>
        <p:nvCxnSpPr>
          <p:cNvPr id="30" name="直接箭头连接符 51">
            <a:extLst>
              <a:ext uri="{FF2B5EF4-FFF2-40B4-BE49-F238E27FC236}">
                <a16:creationId xmlns:a16="http://schemas.microsoft.com/office/drawing/2014/main" id="{6BCDEBF8-055F-C2DF-9BD1-3E5307897189}"/>
              </a:ext>
            </a:extLst>
          </p:cNvPr>
          <p:cNvCxnSpPr>
            <a:cxnSpLocks/>
          </p:cNvCxnSpPr>
          <p:nvPr/>
        </p:nvCxnSpPr>
        <p:spPr>
          <a:xfrm>
            <a:off x="2683239" y="1802052"/>
            <a:ext cx="9407509" cy="0"/>
          </a:xfrm>
          <a:prstGeom prst="straightConnector1">
            <a:avLst/>
          </a:prstGeom>
          <a:ln w="76200">
            <a:solidFill>
              <a:srgbClr val="6096E6"/>
            </a:solidFill>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53">
            <a:extLst>
              <a:ext uri="{FF2B5EF4-FFF2-40B4-BE49-F238E27FC236}">
                <a16:creationId xmlns:a16="http://schemas.microsoft.com/office/drawing/2014/main" id="{C3FAF686-99C9-4243-4D35-F81ED4EACB5A}"/>
              </a:ext>
            </a:extLst>
          </p:cNvPr>
          <p:cNvCxnSpPr>
            <a:cxnSpLocks/>
          </p:cNvCxnSpPr>
          <p:nvPr/>
        </p:nvCxnSpPr>
        <p:spPr>
          <a:xfrm flipV="1">
            <a:off x="7360170" y="1557053"/>
            <a:ext cx="0" cy="244999"/>
          </a:xfrm>
          <a:prstGeom prst="straightConnector1">
            <a:avLst/>
          </a:prstGeom>
          <a:ln w="76200">
            <a:solidFill>
              <a:srgbClr val="6096E6"/>
            </a:solidFill>
            <a:tailEnd type="triangle"/>
          </a:ln>
        </p:spPr>
        <p:style>
          <a:lnRef idx="2">
            <a:schemeClr val="accent1"/>
          </a:lnRef>
          <a:fillRef idx="0">
            <a:schemeClr val="accent1"/>
          </a:fillRef>
          <a:effectRef idx="1">
            <a:schemeClr val="accent1"/>
          </a:effectRef>
          <a:fontRef idx="minor">
            <a:schemeClr val="tx1"/>
          </a:fontRef>
        </p:style>
      </p:cxnSp>
      <p:sp>
        <p:nvSpPr>
          <p:cNvPr id="34" name="矩形 61">
            <a:extLst>
              <a:ext uri="{FF2B5EF4-FFF2-40B4-BE49-F238E27FC236}">
                <a16:creationId xmlns:a16="http://schemas.microsoft.com/office/drawing/2014/main" id="{DAC9F777-C46C-8E25-616B-D3691816A13F}"/>
              </a:ext>
            </a:extLst>
          </p:cNvPr>
          <p:cNvSpPr/>
          <p:nvPr/>
        </p:nvSpPr>
        <p:spPr>
          <a:xfrm>
            <a:off x="2843666" y="1963608"/>
            <a:ext cx="9000952" cy="4310265"/>
          </a:xfrm>
          <a:prstGeom prst="rect">
            <a:avLst/>
          </a:prstGeom>
          <a:noFill/>
          <a:ln w="19050">
            <a:solidFill>
              <a:srgbClr val="548FD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72" b="0" i="0" u="none" strike="noStrike" kern="1200" cap="none" spc="0" normalizeH="0" baseline="0" noProof="0" dirty="0">
              <a:ln>
                <a:noFill/>
              </a:ln>
              <a:gradFill>
                <a:gsLst>
                  <a:gs pos="83000">
                    <a:srgbClr val="C00000"/>
                  </a:gs>
                  <a:gs pos="100000">
                    <a:srgbClr val="C00000"/>
                  </a:gs>
                </a:gsLst>
                <a:lin ang="5400000" scaled="1"/>
              </a:gradFill>
              <a:effectLst/>
              <a:uLnTx/>
              <a:uFillTx/>
              <a:latin typeface="Arial"/>
              <a:ea typeface="微软雅黑"/>
              <a:cs typeface="+mn-cs"/>
            </a:endParaRPr>
          </a:p>
        </p:txBody>
      </p:sp>
      <p:sp>
        <p:nvSpPr>
          <p:cNvPr id="46" name="Rounded Rectangle 45">
            <a:extLst>
              <a:ext uri="{FF2B5EF4-FFF2-40B4-BE49-F238E27FC236}">
                <a16:creationId xmlns:a16="http://schemas.microsoft.com/office/drawing/2014/main" id="{DA028748-EAA3-90A4-5D3C-89E26BB7BA1C}"/>
              </a:ext>
            </a:extLst>
          </p:cNvPr>
          <p:cNvSpPr/>
          <p:nvPr/>
        </p:nvSpPr>
        <p:spPr>
          <a:xfrm>
            <a:off x="6746392" y="1007762"/>
            <a:ext cx="1195499" cy="492633"/>
          </a:xfrm>
          <a:prstGeom prst="roundRect">
            <a:avLst/>
          </a:prstGeom>
          <a:solidFill>
            <a:srgbClr val="0A1F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微软雅黑"/>
                <a:cs typeface="+mn-cs"/>
              </a:rPr>
              <a:t>日志管理</a:t>
            </a:r>
            <a:endParaRPr kumimoji="0" lang="en-HK" sz="18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5" name="TextBox 4">
            <a:extLst>
              <a:ext uri="{FF2B5EF4-FFF2-40B4-BE49-F238E27FC236}">
                <a16:creationId xmlns:a16="http://schemas.microsoft.com/office/drawing/2014/main" id="{4B29EA4F-26DF-71F2-9BA3-3A71C532F806}"/>
              </a:ext>
            </a:extLst>
          </p:cNvPr>
          <p:cNvSpPr txBox="1"/>
          <p:nvPr/>
        </p:nvSpPr>
        <p:spPr>
          <a:xfrm>
            <a:off x="2951615" y="2170195"/>
            <a:ext cx="3943888" cy="4064574"/>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日志功能应包含</a:t>
            </a:r>
            <a:r>
              <a:rPr lang="zh-CN" altLang="en-US" sz="1067" b="1" kern="100" dirty="0">
                <a:solidFill>
                  <a:srgbClr val="2669C4"/>
                </a:solidFill>
                <a:latin typeface="Microsoft YaHei" panose="020B0503020204020204" pitchFamily="34" charset="-122"/>
              </a:rPr>
              <a:t>安全及系统日志</a:t>
            </a:r>
            <a:r>
              <a:rPr lang="zh-CN" altLang="en-US" sz="1067" kern="100" dirty="0">
                <a:solidFill>
                  <a:srgbClr val="000000"/>
                </a:solidFill>
                <a:latin typeface="Microsoft YaHei" panose="020B0503020204020204" pitchFamily="34" charset="-122"/>
              </a:rPr>
              <a:t>。</a:t>
            </a:r>
            <a:endParaRPr lang="en-HK" altLang="zh-CN" sz="1067" kern="100" dirty="0">
              <a:solidFill>
                <a:srgbClr val="000000"/>
              </a:solidFill>
              <a:latin typeface="Microsoft YaHei" panose="020B0503020204020204" pitchFamily="34" charset="-122"/>
            </a:endParaRPr>
          </a:p>
          <a:p>
            <a:pPr marL="17145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安全日志应记录各种日志，包括</a:t>
            </a:r>
            <a:r>
              <a:rPr lang="zh-CN" altLang="en-US" sz="1067" b="1" kern="100" dirty="0">
                <a:solidFill>
                  <a:srgbClr val="2669C4"/>
                </a:solidFill>
                <a:latin typeface="Microsoft YaHei" panose="020B0503020204020204" pitchFamily="34" charset="-122"/>
              </a:rPr>
              <a:t>记录</a:t>
            </a:r>
            <a:r>
              <a:rPr lang="en-US" sz="1067" b="1" kern="100" dirty="0">
                <a:solidFill>
                  <a:srgbClr val="2669C4"/>
                </a:solidFill>
                <a:latin typeface="Microsoft YaHei" panose="020B0503020204020204" pitchFamily="34" charset="-122"/>
              </a:rPr>
              <a:t>WEB</a:t>
            </a:r>
            <a:r>
              <a:rPr lang="zh-CN" altLang="en-US" sz="1067" b="1" kern="100" dirty="0">
                <a:solidFill>
                  <a:srgbClr val="2669C4"/>
                </a:solidFill>
                <a:latin typeface="Microsoft YaHei" panose="020B0503020204020204" pitchFamily="34" charset="-122"/>
              </a:rPr>
              <a:t>应用防护、</a:t>
            </a:r>
            <a:r>
              <a:rPr lang="en-US" sz="1067" b="1" kern="100" dirty="0">
                <a:solidFill>
                  <a:srgbClr val="2669C4"/>
                </a:solidFill>
                <a:latin typeface="Microsoft YaHei" panose="020B0503020204020204" pitchFamily="34" charset="-122"/>
              </a:rPr>
              <a:t>WEB</a:t>
            </a:r>
            <a:r>
              <a:rPr lang="zh-CN" altLang="en-US" sz="1067" b="1" kern="100" dirty="0">
                <a:solidFill>
                  <a:srgbClr val="2669C4"/>
                </a:solidFill>
                <a:latin typeface="Microsoft YaHei" panose="020B0503020204020204" pitchFamily="34" charset="-122"/>
              </a:rPr>
              <a:t>漏洞的日志、</a:t>
            </a:r>
            <a:r>
              <a:rPr lang="en-US" sz="1067" b="1" kern="100" dirty="0">
                <a:solidFill>
                  <a:srgbClr val="2669C4"/>
                </a:solidFill>
                <a:latin typeface="Microsoft YaHei" panose="020B0503020204020204" pitchFamily="34" charset="-122"/>
              </a:rPr>
              <a:t>cc</a:t>
            </a:r>
            <a:r>
              <a:rPr lang="zh-CN" altLang="en-US" sz="1067" b="1" kern="100" dirty="0">
                <a:solidFill>
                  <a:srgbClr val="2669C4"/>
                </a:solidFill>
                <a:latin typeface="Microsoft YaHei" panose="020B0503020204020204" pitchFamily="34" charset="-122"/>
              </a:rPr>
              <a:t>日志、爬虫防护日志和访问控制日志</a:t>
            </a:r>
            <a:r>
              <a:rPr lang="zh-CN" altLang="en-US" sz="1067" kern="100" dirty="0">
                <a:solidFill>
                  <a:srgbClr val="000000"/>
                </a:solidFill>
                <a:latin typeface="Microsoft YaHei" panose="020B0503020204020204" pitchFamily="34" charset="-122"/>
              </a:rPr>
              <a:t>等；</a:t>
            </a:r>
            <a:endParaRPr lang="en-HK" altLang="zh-CN" sz="1067" kern="100" dirty="0">
              <a:solidFill>
                <a:srgbClr val="000000"/>
              </a:solidFill>
              <a:latin typeface="Microsoft YaHei" panose="020B0503020204020204" pitchFamily="34" charset="-122"/>
            </a:endParaRPr>
          </a:p>
          <a:p>
            <a:pPr marL="17145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系统日志应包括：</a:t>
            </a:r>
            <a:endParaRPr lang="en-HK" sz="1067" kern="100" dirty="0">
              <a:solidFill>
                <a:srgbClr val="000000"/>
              </a:solidFill>
              <a:latin typeface="Microsoft YaHei" panose="020B0503020204020204" pitchFamily="34" charset="-122"/>
            </a:endParaRPr>
          </a:p>
          <a:p>
            <a:pPr>
              <a:lnSpc>
                <a:spcPct val="150000"/>
              </a:lnSpc>
            </a:pPr>
            <a:r>
              <a:rPr lang="en-US" sz="1067" kern="100" dirty="0">
                <a:solidFill>
                  <a:srgbClr val="000000"/>
                </a:solidFill>
                <a:latin typeface="Microsoft YaHei" panose="020B0503020204020204" pitchFamily="34" charset="-122"/>
              </a:rPr>
              <a:t>——</a:t>
            </a:r>
            <a:r>
              <a:rPr lang="zh-CN" altLang="en-US" sz="1067" kern="100" dirty="0">
                <a:solidFill>
                  <a:srgbClr val="000000"/>
                </a:solidFill>
                <a:latin typeface="Microsoft YaHei" panose="020B0503020204020204" pitchFamily="34" charset="-122"/>
              </a:rPr>
              <a:t>管理员</a:t>
            </a:r>
            <a:r>
              <a:rPr lang="zh-CN" altLang="en-US" sz="1067" b="1" kern="100" dirty="0">
                <a:solidFill>
                  <a:srgbClr val="2669C4"/>
                </a:solidFill>
                <a:latin typeface="Microsoft YaHei" panose="020B0503020204020204" pitchFamily="34" charset="-122"/>
              </a:rPr>
              <a:t>登录控制平台</a:t>
            </a:r>
            <a:r>
              <a:rPr lang="zh-CN" altLang="en-US" sz="1067" kern="100" dirty="0">
                <a:solidFill>
                  <a:srgbClr val="000000"/>
                </a:solidFill>
                <a:latin typeface="Microsoft YaHei" panose="020B0503020204020204" pitchFamily="34" charset="-122"/>
              </a:rPr>
              <a:t>后进行的登录，注销，退出等操作日志；</a:t>
            </a:r>
            <a:endParaRPr lang="en-HK" sz="1067" kern="100" dirty="0">
              <a:solidFill>
                <a:srgbClr val="000000"/>
              </a:solidFill>
              <a:latin typeface="Microsoft YaHei" panose="020B0503020204020204" pitchFamily="34" charset="-122"/>
            </a:endParaRPr>
          </a:p>
          <a:p>
            <a:pPr>
              <a:lnSpc>
                <a:spcPct val="150000"/>
              </a:lnSpc>
            </a:pPr>
            <a:r>
              <a:rPr lang="en-US" sz="1067" kern="100" dirty="0">
                <a:solidFill>
                  <a:srgbClr val="000000"/>
                </a:solidFill>
                <a:latin typeface="Microsoft YaHei" panose="020B0503020204020204" pitchFamily="34" charset="-122"/>
              </a:rPr>
              <a:t>——</a:t>
            </a:r>
            <a:r>
              <a:rPr lang="zh-CN" altLang="en-US" sz="1067" kern="100" dirty="0">
                <a:solidFill>
                  <a:srgbClr val="000000"/>
                </a:solidFill>
                <a:latin typeface="Microsoft YaHei" panose="020B0503020204020204" pitchFamily="34" charset="-122"/>
              </a:rPr>
              <a:t>管理员</a:t>
            </a:r>
            <a:r>
              <a:rPr lang="zh-CN" altLang="en-US" sz="1067" b="1" kern="100" dirty="0">
                <a:solidFill>
                  <a:srgbClr val="2669C4"/>
                </a:solidFill>
                <a:latin typeface="Microsoft YaHei" panose="020B0503020204020204" pitchFamily="34" charset="-122"/>
              </a:rPr>
              <a:t>对于防护策略</a:t>
            </a:r>
            <a:r>
              <a:rPr lang="zh-CN" altLang="en-US" sz="1067" kern="100" dirty="0">
                <a:solidFill>
                  <a:srgbClr val="000000"/>
                </a:solidFill>
                <a:latin typeface="Microsoft YaHei" panose="020B0503020204020204" pitchFamily="34" charset="-122"/>
              </a:rPr>
              <a:t>的查询、增加、删除、修改等操作日志；</a:t>
            </a:r>
            <a:endParaRPr lang="en-HK" sz="1067" kern="100" dirty="0">
              <a:solidFill>
                <a:srgbClr val="000000"/>
              </a:solidFill>
              <a:latin typeface="Microsoft YaHei" panose="020B0503020204020204" pitchFamily="34" charset="-122"/>
            </a:endParaRPr>
          </a:p>
          <a:p>
            <a:pPr>
              <a:lnSpc>
                <a:spcPct val="150000"/>
              </a:lnSpc>
            </a:pPr>
            <a:r>
              <a:rPr lang="en-US" sz="1067" kern="100" dirty="0">
                <a:solidFill>
                  <a:srgbClr val="000000"/>
                </a:solidFill>
                <a:latin typeface="Microsoft YaHei" panose="020B0503020204020204" pitchFamily="34" charset="-122"/>
              </a:rPr>
              <a:t>——</a:t>
            </a:r>
            <a:r>
              <a:rPr lang="zh-CN" altLang="en-US" sz="1067" kern="100" dirty="0">
                <a:solidFill>
                  <a:srgbClr val="000000"/>
                </a:solidFill>
                <a:latin typeface="Microsoft YaHei" panose="020B0503020204020204" pitchFamily="34" charset="-122"/>
              </a:rPr>
              <a:t>管理员对于</a:t>
            </a:r>
            <a:r>
              <a:rPr lang="zh-CN" altLang="en-US" sz="1067" b="1" kern="100" dirty="0">
                <a:solidFill>
                  <a:srgbClr val="2669C4"/>
                </a:solidFill>
                <a:latin typeface="Microsoft YaHei" panose="020B0503020204020204" pitchFamily="34" charset="-122"/>
              </a:rPr>
              <a:t>安全日志</a:t>
            </a:r>
            <a:r>
              <a:rPr lang="zh-CN" altLang="en-US" sz="1067" kern="100" dirty="0">
                <a:solidFill>
                  <a:srgbClr val="000000"/>
                </a:solidFill>
                <a:latin typeface="Microsoft YaHei" panose="020B0503020204020204" pitchFamily="34" charset="-122"/>
              </a:rPr>
              <a:t>的查询、导出等操作日志；</a:t>
            </a:r>
            <a:endParaRPr lang="en-HK" sz="1067" kern="100" dirty="0">
              <a:solidFill>
                <a:srgbClr val="000000"/>
              </a:solidFill>
              <a:latin typeface="Microsoft YaHei" panose="020B0503020204020204" pitchFamily="34" charset="-122"/>
            </a:endParaRPr>
          </a:p>
          <a:p>
            <a:pPr>
              <a:lnSpc>
                <a:spcPct val="150000"/>
              </a:lnSpc>
            </a:pPr>
            <a:r>
              <a:rPr lang="en-US" sz="1067" kern="100" dirty="0">
                <a:solidFill>
                  <a:srgbClr val="000000"/>
                </a:solidFill>
                <a:latin typeface="Microsoft YaHei" panose="020B0503020204020204" pitchFamily="34" charset="-122"/>
              </a:rPr>
              <a:t>——</a:t>
            </a:r>
            <a:r>
              <a:rPr lang="zh-CN" altLang="en-US" sz="1067" kern="100" dirty="0">
                <a:solidFill>
                  <a:srgbClr val="000000"/>
                </a:solidFill>
                <a:latin typeface="Microsoft YaHei" panose="020B0503020204020204" pitchFamily="34" charset="-122"/>
              </a:rPr>
              <a:t>超级管理员对于</a:t>
            </a:r>
            <a:r>
              <a:rPr lang="zh-CN" altLang="en-US" sz="1067" b="1" kern="100" dirty="0">
                <a:solidFill>
                  <a:srgbClr val="2669C4"/>
                </a:solidFill>
                <a:latin typeface="Microsoft YaHei" panose="020B0503020204020204" pitchFamily="34" charset="-122"/>
              </a:rPr>
              <a:t>管理员</a:t>
            </a:r>
            <a:r>
              <a:rPr lang="zh-CN" altLang="en-US" sz="1067" kern="100" dirty="0">
                <a:solidFill>
                  <a:srgbClr val="000000"/>
                </a:solidFill>
                <a:latin typeface="Microsoft YaHei" panose="020B0503020204020204" pitchFamily="34" charset="-122"/>
              </a:rPr>
              <a:t>的增加、删除、和修改等操作日志。</a:t>
            </a:r>
            <a:endParaRPr lang="en-HK" sz="1067" kern="100" dirty="0">
              <a:solidFill>
                <a:srgbClr val="000000"/>
              </a:solidFill>
              <a:latin typeface="Microsoft YaHei" panose="020B0503020204020204" pitchFamily="34" charset="-122"/>
            </a:endParaRPr>
          </a:p>
          <a:p>
            <a:pPr marL="17145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安全日志应支持采集</a:t>
            </a:r>
            <a:r>
              <a:rPr lang="zh-CN" altLang="en-US" sz="1067" b="1" kern="100" dirty="0">
                <a:solidFill>
                  <a:srgbClr val="2669C4"/>
                </a:solidFill>
                <a:latin typeface="Microsoft YaHei" panose="020B0503020204020204" pitchFamily="34" charset="-122"/>
              </a:rPr>
              <a:t>云</a:t>
            </a:r>
            <a:r>
              <a:rPr lang="en-US" sz="1067" b="1" kern="100" dirty="0">
                <a:solidFill>
                  <a:srgbClr val="2669C4"/>
                </a:solidFill>
                <a:latin typeface="Microsoft YaHei" panose="020B0503020204020204" pitchFamily="34" charset="-122"/>
              </a:rPr>
              <a:t>WAF</a:t>
            </a:r>
            <a:r>
              <a:rPr lang="zh-CN" altLang="en-US" sz="1067" b="1" kern="100" dirty="0">
                <a:solidFill>
                  <a:srgbClr val="2669C4"/>
                </a:solidFill>
                <a:latin typeface="Microsoft YaHei" panose="020B0503020204020204" pitchFamily="34" charset="-122"/>
              </a:rPr>
              <a:t>所有的成功与失败的日志信息</a:t>
            </a:r>
            <a:r>
              <a:rPr lang="zh-CN" altLang="en-US" sz="1067" kern="100" dirty="0">
                <a:solidFill>
                  <a:srgbClr val="000000"/>
                </a:solidFill>
                <a:latin typeface="Microsoft YaHei" panose="020B0503020204020204" pitchFamily="34" charset="-122"/>
              </a:rPr>
              <a:t>。日志内容应包括：事件类型、时间、端口、地址、成功或失败的标示等。</a:t>
            </a:r>
            <a:endParaRPr lang="en-HK" altLang="zh-CN" sz="1067" kern="100" dirty="0">
              <a:solidFill>
                <a:srgbClr val="000000"/>
              </a:solidFill>
              <a:latin typeface="Microsoft YaHei" panose="020B0503020204020204" pitchFamily="34" charset="-122"/>
            </a:endParaRPr>
          </a:p>
          <a:p>
            <a:pPr marL="17145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应支持对日志数据的</a:t>
            </a:r>
            <a:r>
              <a:rPr lang="zh-CN" altLang="en-US" sz="1067" b="1" kern="100" dirty="0">
                <a:solidFill>
                  <a:srgbClr val="2669C4"/>
                </a:solidFill>
                <a:latin typeface="Microsoft YaHei" panose="020B0503020204020204" pitchFamily="34" charset="-122"/>
              </a:rPr>
              <a:t>备份以及导出</a:t>
            </a:r>
            <a:r>
              <a:rPr lang="zh-CN" altLang="en-US" sz="1067" kern="100" dirty="0">
                <a:solidFill>
                  <a:srgbClr val="000000"/>
                </a:solidFill>
                <a:latin typeface="Microsoft YaHei" panose="020B0503020204020204" pitchFamily="34" charset="-122"/>
              </a:rPr>
              <a:t>等管理功能。</a:t>
            </a:r>
            <a:endParaRPr lang="en-HK" altLang="zh-CN" sz="1067" kern="100" dirty="0">
              <a:solidFill>
                <a:srgbClr val="000000"/>
              </a:solidFill>
              <a:latin typeface="Microsoft YaHei" panose="020B0503020204020204" pitchFamily="34" charset="-122"/>
            </a:endParaRPr>
          </a:p>
          <a:p>
            <a:pPr marL="17145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应支持</a:t>
            </a:r>
            <a:r>
              <a:rPr lang="zh-CN" altLang="en-US" sz="1067" b="1" kern="100" dirty="0">
                <a:solidFill>
                  <a:srgbClr val="2669C4"/>
                </a:solidFill>
                <a:latin typeface="Microsoft YaHei" panose="020B0503020204020204" pitchFamily="34" charset="-122"/>
              </a:rPr>
              <a:t>日志审计</a:t>
            </a:r>
            <a:r>
              <a:rPr lang="zh-CN" altLang="en-US" sz="1067" kern="100" dirty="0">
                <a:solidFill>
                  <a:srgbClr val="000000"/>
                </a:solidFill>
                <a:latin typeface="Microsoft YaHei" panose="020B0503020204020204" pitchFamily="34" charset="-122"/>
              </a:rPr>
              <a:t>功能。</a:t>
            </a:r>
            <a:endParaRPr lang="en-HK" altLang="zh-CN" sz="1067" kern="100" dirty="0">
              <a:solidFill>
                <a:srgbClr val="000000"/>
              </a:solidFill>
              <a:latin typeface="Microsoft YaHei" panose="020B0503020204020204" pitchFamily="34" charset="-122"/>
            </a:endParaRPr>
          </a:p>
          <a:p>
            <a:endParaRPr lang="en-US" dirty="0"/>
          </a:p>
        </p:txBody>
      </p:sp>
      <p:sp>
        <p:nvSpPr>
          <p:cNvPr id="73" name="ADD THE TITLE OF THIS GRAPH">
            <a:extLst>
              <a:ext uri="{FF2B5EF4-FFF2-40B4-BE49-F238E27FC236}">
                <a16:creationId xmlns:a16="http://schemas.microsoft.com/office/drawing/2014/main" id="{492F274E-FE42-36A6-3FC1-F7E0C4A6CF90}"/>
              </a:ext>
            </a:extLst>
          </p:cNvPr>
          <p:cNvSpPr txBox="1"/>
          <p:nvPr/>
        </p:nvSpPr>
        <p:spPr>
          <a:xfrm>
            <a:off x="347380" y="2994829"/>
            <a:ext cx="1690587"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45720" bIns="45720">
            <a:spAutoFit/>
          </a:bodyPr>
          <a:lstStyle>
            <a:lvl1pPr>
              <a:defRPr sz="7200">
                <a:solidFill>
                  <a:srgbClr val="808080"/>
                </a:solidFill>
                <a:latin typeface="Arial"/>
                <a:ea typeface="Arial"/>
                <a:cs typeface="Arial"/>
                <a:sym typeface="Arial"/>
              </a:defRPr>
            </a:lvl1pPr>
          </a:lstStyle>
          <a:p>
            <a:pPr marL="0" marR="0" lvl="0" indent="0" algn="l" defTabSz="457200" rtl="0" eaLnBrk="1" fontAlgn="auto" latinLnBrk="0" hangingPunct="0">
              <a:lnSpc>
                <a:spcPct val="100000"/>
              </a:lnSpc>
              <a:spcBef>
                <a:spcPts val="0"/>
              </a:spcBef>
              <a:spcAft>
                <a:spcPts val="0"/>
              </a:spcAft>
              <a:buClrTx/>
              <a:buSzTx/>
              <a:buFontTx/>
              <a:buNone/>
              <a:tabLst/>
              <a:defRPr sz="3600">
                <a:solidFill>
                  <a:srgbClr val="000000"/>
                </a:solidFill>
                <a:latin typeface="+mn-lt"/>
                <a:ea typeface="+mn-ea"/>
                <a:cs typeface="+mn-cs"/>
                <a:sym typeface="Trebuchet MS"/>
              </a:defRPr>
            </a:pPr>
            <a:r>
              <a:rPr kumimoji="0" lang="en-HK" sz="2800" b="1" i="0" u="none" strike="noStrike" kern="0" cap="none" spc="0" normalizeH="0" baseline="0" noProof="0" dirty="0" err="1">
                <a:ln>
                  <a:noFill/>
                </a:ln>
                <a:solidFill>
                  <a:srgbClr val="2669C4"/>
                </a:solidFill>
                <a:effectLst/>
                <a:uLnTx/>
                <a:uFillTx/>
                <a:latin typeface="Arial"/>
                <a:ea typeface="微软雅黑"/>
                <a:cs typeface="Arial"/>
                <a:sym typeface="Trebuchet MS"/>
              </a:rPr>
              <a:t>安全管理</a:t>
            </a:r>
            <a:endParaRPr kumimoji="0" sz="2800" b="1" i="0" u="none" strike="noStrike" kern="0" cap="none" spc="0" normalizeH="0" baseline="0" noProof="0" dirty="0">
              <a:ln>
                <a:noFill/>
              </a:ln>
              <a:solidFill>
                <a:srgbClr val="2669C4"/>
              </a:solidFill>
              <a:effectLst/>
              <a:uLnTx/>
              <a:uFillTx/>
              <a:latin typeface="Arial"/>
              <a:ea typeface="微软雅黑"/>
              <a:cs typeface="Arial"/>
              <a:sym typeface="Trebuchet MS"/>
            </a:endParaRPr>
          </a:p>
        </p:txBody>
      </p:sp>
      <p:sp>
        <p:nvSpPr>
          <p:cNvPr id="4" name="TextBox 3">
            <a:extLst>
              <a:ext uri="{FF2B5EF4-FFF2-40B4-BE49-F238E27FC236}">
                <a16:creationId xmlns:a16="http://schemas.microsoft.com/office/drawing/2014/main" id="{999FB18D-C240-97D5-604D-212675BA499D}"/>
              </a:ext>
            </a:extLst>
          </p:cNvPr>
          <p:cNvSpPr txBox="1"/>
          <p:nvPr/>
        </p:nvSpPr>
        <p:spPr>
          <a:xfrm>
            <a:off x="7973230" y="2047052"/>
            <a:ext cx="3738238" cy="4557273"/>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应支持对日志数据的根据</a:t>
            </a:r>
            <a:r>
              <a:rPr lang="zh-CN" altLang="en-US" sz="1067" b="1" kern="100" dirty="0">
                <a:solidFill>
                  <a:srgbClr val="2669C4"/>
                </a:solidFill>
                <a:latin typeface="Microsoft YaHei" panose="020B0503020204020204" pitchFamily="34" charset="-122"/>
              </a:rPr>
              <a:t>条件查询功能</a:t>
            </a:r>
            <a:r>
              <a:rPr lang="zh-CN" altLang="en-US" sz="1067" kern="100" dirty="0">
                <a:solidFill>
                  <a:srgbClr val="000000"/>
                </a:solidFill>
                <a:latin typeface="Microsoft YaHei" panose="020B0503020204020204" pitchFamily="34" charset="-122"/>
              </a:rPr>
              <a:t>。查询条件包括开始</a:t>
            </a:r>
            <a:r>
              <a:rPr lang="en-US" sz="1067" kern="100" dirty="0">
                <a:solidFill>
                  <a:srgbClr val="000000"/>
                </a:solidFill>
                <a:latin typeface="Microsoft YaHei" panose="020B0503020204020204" pitchFamily="34" charset="-122"/>
              </a:rPr>
              <a:t>/</a:t>
            </a:r>
            <a:r>
              <a:rPr lang="zh-CN" altLang="en-US" sz="1067" kern="100" dirty="0">
                <a:solidFill>
                  <a:srgbClr val="000000"/>
                </a:solidFill>
                <a:latin typeface="Microsoft YaHei" panose="020B0503020204020204" pitchFamily="34" charset="-122"/>
              </a:rPr>
              <a:t>结束时间、目的地址、源地址、日志类型、动作等。</a:t>
            </a:r>
            <a:endParaRPr lang="en-HK" altLang="zh-CN" sz="1067" kern="100" dirty="0">
              <a:solidFill>
                <a:srgbClr val="000000"/>
              </a:solidFill>
              <a:latin typeface="Microsoft YaHei" panose="020B0503020204020204" pitchFamily="34" charset="-122"/>
            </a:endParaRPr>
          </a:p>
          <a:p>
            <a:pPr marL="17145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应提供准实时查询分析和在线报表展示等功能。</a:t>
            </a:r>
            <a:endParaRPr lang="en-HK" altLang="zh-CN" sz="1067" kern="100" dirty="0">
              <a:solidFill>
                <a:srgbClr val="000000"/>
              </a:solidFill>
              <a:latin typeface="Microsoft YaHei" panose="020B0503020204020204" pitchFamily="34" charset="-122"/>
            </a:endParaRPr>
          </a:p>
          <a:p>
            <a:pPr marL="17145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应支持存储六个月以上的日志数据。</a:t>
            </a:r>
            <a:endParaRPr lang="en-HK" altLang="zh-CN" sz="1067" kern="100" dirty="0">
              <a:solidFill>
                <a:srgbClr val="000000"/>
              </a:solidFill>
              <a:latin typeface="Microsoft YaHei" panose="020B0503020204020204" pitchFamily="34" charset="-122"/>
            </a:endParaRPr>
          </a:p>
          <a:p>
            <a:pPr marL="17145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应支持</a:t>
            </a:r>
            <a:r>
              <a:rPr lang="zh-CN" altLang="en-US" sz="1067" b="1" kern="100" dirty="0">
                <a:solidFill>
                  <a:srgbClr val="2669C4"/>
                </a:solidFill>
                <a:latin typeface="Microsoft YaHei" panose="020B0503020204020204" pitchFamily="34" charset="-122"/>
              </a:rPr>
              <a:t>定期查询日志存储空间</a:t>
            </a:r>
            <a:r>
              <a:rPr lang="zh-CN" altLang="en-US" sz="1067" kern="100" dirty="0">
                <a:solidFill>
                  <a:srgbClr val="000000"/>
                </a:solidFill>
                <a:latin typeface="Microsoft YaHei" panose="020B0503020204020204" pitchFamily="34" charset="-122"/>
              </a:rPr>
              <a:t>的使用情况。</a:t>
            </a:r>
            <a:endParaRPr lang="en-HK" altLang="zh-CN" sz="1067" kern="100" dirty="0">
              <a:solidFill>
                <a:srgbClr val="000000"/>
              </a:solidFill>
              <a:latin typeface="Microsoft YaHei" panose="020B0503020204020204" pitchFamily="34" charset="-122"/>
            </a:endParaRPr>
          </a:p>
          <a:p>
            <a:pPr marL="17145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应支持基于特定指标定制监控与告警。</a:t>
            </a:r>
            <a:endParaRPr lang="en-HK" altLang="zh-CN" sz="1067" kern="100" dirty="0">
              <a:solidFill>
                <a:srgbClr val="000000"/>
              </a:solidFill>
              <a:latin typeface="Microsoft YaHei" panose="020B0503020204020204" pitchFamily="34" charset="-122"/>
            </a:endParaRPr>
          </a:p>
          <a:p>
            <a:pPr marL="17145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应支持</a:t>
            </a:r>
            <a:r>
              <a:rPr lang="zh-CN" altLang="en-US" sz="1067" b="1" kern="100" dirty="0">
                <a:solidFill>
                  <a:srgbClr val="2669C4"/>
                </a:solidFill>
                <a:latin typeface="Microsoft YaHei" panose="020B0503020204020204" pitchFamily="34" charset="-122"/>
              </a:rPr>
              <a:t>客户自主配置</a:t>
            </a:r>
            <a:r>
              <a:rPr lang="zh-CN" altLang="en-US" sz="1067" kern="100" dirty="0">
                <a:solidFill>
                  <a:srgbClr val="000000"/>
                </a:solidFill>
                <a:latin typeface="Microsoft YaHei" panose="020B0503020204020204" pitchFamily="34" charset="-122"/>
              </a:rPr>
              <a:t>，具体包括：</a:t>
            </a:r>
            <a:endParaRPr lang="en-HK" altLang="zh-CN" sz="1067" kern="100" dirty="0">
              <a:solidFill>
                <a:srgbClr val="000000"/>
              </a:solidFill>
              <a:latin typeface="Microsoft YaHei" panose="020B0503020204020204" pitchFamily="34" charset="-122"/>
            </a:endParaRPr>
          </a:p>
          <a:p>
            <a:pPr>
              <a:lnSpc>
                <a:spcPct val="150000"/>
              </a:lnSpc>
            </a:pPr>
            <a:r>
              <a:rPr lang="zh-CN" altLang="en-US" sz="1067" kern="100" dirty="0">
                <a:solidFill>
                  <a:srgbClr val="000000"/>
                </a:solidFill>
                <a:latin typeface="Microsoft YaHei" panose="020B0503020204020204" pitchFamily="34" charset="-122"/>
              </a:rPr>
              <a:t>     </a:t>
            </a:r>
            <a:r>
              <a:rPr lang="en-US" altLang="zh-CN" sz="1067" kern="100" dirty="0">
                <a:solidFill>
                  <a:srgbClr val="000000"/>
                </a:solidFill>
                <a:latin typeface="Microsoft YaHei" panose="020B0503020204020204" pitchFamily="34" charset="-122"/>
              </a:rPr>
              <a:t>1</a:t>
            </a:r>
            <a:r>
              <a:rPr lang="zh-CN" altLang="en-US" sz="1067" kern="100" dirty="0">
                <a:solidFill>
                  <a:srgbClr val="000000"/>
                </a:solidFill>
                <a:latin typeface="Microsoft YaHei" panose="020B0503020204020204" pitchFamily="34" charset="-122"/>
              </a:rPr>
              <a:t>）应支持对</a:t>
            </a:r>
            <a:r>
              <a:rPr lang="en-US" sz="1067" kern="100" dirty="0">
                <a:solidFill>
                  <a:srgbClr val="000000"/>
                </a:solidFill>
                <a:latin typeface="Microsoft YaHei" panose="020B0503020204020204" pitchFamily="34" charset="-122"/>
              </a:rPr>
              <a:t>WEB</a:t>
            </a:r>
            <a:r>
              <a:rPr lang="zh-CN" altLang="en-US" sz="1067" kern="100" dirty="0">
                <a:solidFill>
                  <a:srgbClr val="000000"/>
                </a:solidFill>
                <a:latin typeface="Microsoft YaHei" panose="020B0503020204020204" pitchFamily="34" charset="-122"/>
              </a:rPr>
              <a:t>访问及攻击防护日志的采集的配置。</a:t>
            </a:r>
            <a:endParaRPr lang="en-HK" altLang="zh-CN" sz="1067" kern="100" dirty="0">
              <a:solidFill>
                <a:srgbClr val="000000"/>
              </a:solidFill>
              <a:latin typeface="Microsoft YaHei" panose="020B0503020204020204" pitchFamily="34" charset="-122"/>
            </a:endParaRPr>
          </a:p>
          <a:p>
            <a:pPr>
              <a:lnSpc>
                <a:spcPct val="150000"/>
              </a:lnSpc>
            </a:pPr>
            <a:r>
              <a:rPr lang="zh-CN" altLang="en-US" sz="1067" kern="100" dirty="0">
                <a:solidFill>
                  <a:srgbClr val="000000"/>
                </a:solidFill>
                <a:latin typeface="Microsoft YaHei" panose="020B0503020204020204" pitchFamily="34" charset="-122"/>
              </a:rPr>
              <a:t>     </a:t>
            </a:r>
            <a:r>
              <a:rPr lang="en-US" altLang="zh-CN" sz="1067" kern="100" dirty="0">
                <a:solidFill>
                  <a:srgbClr val="000000"/>
                </a:solidFill>
                <a:latin typeface="Microsoft YaHei" panose="020B0503020204020204" pitchFamily="34" charset="-122"/>
              </a:rPr>
              <a:t>2</a:t>
            </a:r>
            <a:r>
              <a:rPr lang="zh-CN" altLang="en-US" sz="1067" kern="100" dirty="0">
                <a:solidFill>
                  <a:srgbClr val="000000"/>
                </a:solidFill>
                <a:latin typeface="Microsoft YaHei" panose="020B0503020204020204" pitchFamily="34" charset="-122"/>
              </a:rPr>
              <a:t>）应支持根据客户的业务需求修改或者自定义安全需求的报表模板，包括</a:t>
            </a:r>
            <a:r>
              <a:rPr lang="en-US" sz="1067" kern="100" dirty="0">
                <a:solidFill>
                  <a:srgbClr val="000000"/>
                </a:solidFill>
                <a:latin typeface="Microsoft YaHei" panose="020B0503020204020204" pitchFamily="34" charset="-122"/>
              </a:rPr>
              <a:t>WEB</a:t>
            </a:r>
            <a:r>
              <a:rPr lang="zh-CN" altLang="en-US" sz="1067" kern="100" dirty="0">
                <a:solidFill>
                  <a:srgbClr val="000000"/>
                </a:solidFill>
                <a:latin typeface="Microsoft YaHei" panose="020B0503020204020204" pitchFamily="34" charset="-122"/>
              </a:rPr>
              <a:t>安全、爬虫管理、访问控制</a:t>
            </a:r>
            <a:r>
              <a:rPr lang="en-US" sz="1067" kern="100" dirty="0">
                <a:solidFill>
                  <a:srgbClr val="000000"/>
                </a:solidFill>
                <a:latin typeface="Microsoft YaHei" panose="020B0503020204020204" pitchFamily="34" charset="-122"/>
              </a:rPr>
              <a:t>/</a:t>
            </a:r>
            <a:r>
              <a:rPr lang="zh-CN" altLang="en-US" sz="1067" kern="100" dirty="0">
                <a:solidFill>
                  <a:srgbClr val="000000"/>
                </a:solidFill>
                <a:latin typeface="Microsoft YaHei" panose="020B0503020204020204" pitchFamily="34" charset="-122"/>
              </a:rPr>
              <a:t>限流。</a:t>
            </a:r>
            <a:endParaRPr lang="en-HK" altLang="zh-CN" sz="1067" kern="100" dirty="0">
              <a:solidFill>
                <a:srgbClr val="000000"/>
              </a:solidFill>
              <a:latin typeface="Microsoft YaHei" panose="020B0503020204020204" pitchFamily="34" charset="-122"/>
            </a:endParaRPr>
          </a:p>
          <a:p>
            <a:pPr marL="17145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应具备</a:t>
            </a:r>
            <a:r>
              <a:rPr lang="zh-CN" altLang="en-US" sz="1067" b="1" kern="100" dirty="0">
                <a:solidFill>
                  <a:srgbClr val="2669C4"/>
                </a:solidFill>
                <a:latin typeface="Microsoft YaHei" panose="020B0503020204020204" pitchFamily="34" charset="-122"/>
              </a:rPr>
              <a:t>实时分析</a:t>
            </a:r>
            <a:r>
              <a:rPr lang="zh-CN" altLang="en-US" sz="1067" kern="100" dirty="0">
                <a:solidFill>
                  <a:srgbClr val="000000"/>
                </a:solidFill>
                <a:latin typeface="Microsoft YaHei" panose="020B0503020204020204" pitchFamily="34" charset="-122"/>
              </a:rPr>
              <a:t>功能，具体包括：</a:t>
            </a:r>
            <a:endParaRPr lang="en-HK" altLang="zh-CN" sz="1067" kern="100" dirty="0">
              <a:solidFill>
                <a:srgbClr val="000000"/>
              </a:solidFill>
              <a:latin typeface="Microsoft YaHei" panose="020B0503020204020204" pitchFamily="34" charset="-122"/>
            </a:endParaRPr>
          </a:p>
          <a:p>
            <a:pPr marL="17145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应提供</a:t>
            </a:r>
            <a:r>
              <a:rPr lang="zh-CN" altLang="en-US" sz="1067" b="1" kern="100" dirty="0">
                <a:solidFill>
                  <a:srgbClr val="2669C4"/>
                </a:solidFill>
                <a:latin typeface="Microsoft YaHei" panose="020B0503020204020204" pitchFamily="34" charset="-122"/>
              </a:rPr>
              <a:t>日志分析</a:t>
            </a:r>
            <a:r>
              <a:rPr lang="zh-CN" altLang="en-US" sz="1067" kern="100" dirty="0">
                <a:solidFill>
                  <a:srgbClr val="000000"/>
                </a:solidFill>
                <a:latin typeface="Microsoft YaHei" panose="020B0503020204020204" pitchFamily="34" charset="-122"/>
              </a:rPr>
              <a:t>功能。</a:t>
            </a:r>
            <a:endParaRPr lang="en-HK" altLang="zh-CN" sz="1067" kern="100" dirty="0">
              <a:solidFill>
                <a:srgbClr val="000000"/>
              </a:solidFill>
              <a:latin typeface="Microsoft YaHei" panose="020B0503020204020204" pitchFamily="34" charset="-122"/>
            </a:endParaRPr>
          </a:p>
          <a:p>
            <a:pPr marL="17145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应</a:t>
            </a:r>
            <a:r>
              <a:rPr lang="zh-CN" altLang="en-US" sz="1067" b="1" kern="100" dirty="0">
                <a:solidFill>
                  <a:srgbClr val="2669C4"/>
                </a:solidFill>
                <a:latin typeface="Microsoft YaHei" panose="020B0503020204020204" pitchFamily="34" charset="-122"/>
              </a:rPr>
              <a:t>提供各种</a:t>
            </a:r>
            <a:r>
              <a:rPr lang="en-US" sz="1067" b="1" kern="100" dirty="0">
                <a:solidFill>
                  <a:srgbClr val="2669C4"/>
                </a:solidFill>
                <a:latin typeface="Microsoft YaHei" panose="020B0503020204020204" pitchFamily="34" charset="-122"/>
              </a:rPr>
              <a:t>WEB</a:t>
            </a:r>
            <a:r>
              <a:rPr lang="zh-CN" altLang="en-US" sz="1067" b="1" kern="100" dirty="0">
                <a:solidFill>
                  <a:srgbClr val="2669C4"/>
                </a:solidFill>
                <a:latin typeface="Microsoft YaHei" panose="020B0503020204020204" pitchFamily="34" charset="-122"/>
              </a:rPr>
              <a:t>攻击状况以及</a:t>
            </a:r>
            <a:r>
              <a:rPr lang="en-US" sz="1067" b="1" kern="100" dirty="0">
                <a:solidFill>
                  <a:srgbClr val="2669C4"/>
                </a:solidFill>
                <a:latin typeface="Microsoft YaHei" panose="020B0503020204020204" pitchFamily="34" charset="-122"/>
              </a:rPr>
              <a:t>WEB</a:t>
            </a:r>
            <a:r>
              <a:rPr lang="zh-CN" altLang="en-US" sz="1067" b="1" kern="100" dirty="0">
                <a:solidFill>
                  <a:srgbClr val="2669C4"/>
                </a:solidFill>
                <a:latin typeface="Microsoft YaHei" panose="020B0503020204020204" pitchFamily="34" charset="-122"/>
              </a:rPr>
              <a:t>访问细节</a:t>
            </a:r>
            <a:r>
              <a:rPr lang="zh-CN" altLang="en-US" sz="1067" kern="100" dirty="0">
                <a:solidFill>
                  <a:srgbClr val="000000"/>
                </a:solidFill>
                <a:latin typeface="Microsoft YaHei" panose="020B0503020204020204" pitchFamily="34" charset="-122"/>
              </a:rPr>
              <a:t>。</a:t>
            </a:r>
            <a:endParaRPr lang="en-HK" altLang="zh-CN" sz="1067" kern="100" dirty="0">
              <a:solidFill>
                <a:srgbClr val="000000"/>
              </a:solidFill>
              <a:latin typeface="Microsoft YaHei" panose="020B0503020204020204" pitchFamily="34" charset="-122"/>
            </a:endParaRPr>
          </a:p>
          <a:p>
            <a:pPr marL="17145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应支持分析结果以多种</a:t>
            </a:r>
            <a:r>
              <a:rPr lang="zh-CN" altLang="en-US" sz="1067" b="1" kern="100" dirty="0">
                <a:solidFill>
                  <a:srgbClr val="2669C4"/>
                </a:solidFill>
                <a:latin typeface="Microsoft YaHei" panose="020B0503020204020204" pitchFamily="34" charset="-122"/>
              </a:rPr>
              <a:t>统计图表</a:t>
            </a:r>
            <a:r>
              <a:rPr lang="zh-CN" altLang="en-US" sz="1067" kern="100" dirty="0">
                <a:solidFill>
                  <a:srgbClr val="000000"/>
                </a:solidFill>
                <a:latin typeface="Microsoft YaHei" panose="020B0503020204020204" pitchFamily="34" charset="-122"/>
              </a:rPr>
              <a:t>形式展示。</a:t>
            </a:r>
            <a:endParaRPr lang="en-HK" altLang="zh-CN" sz="1067" kern="100" dirty="0">
              <a:solidFill>
                <a:srgbClr val="000000"/>
              </a:solidFill>
              <a:latin typeface="Microsoft YaHei" panose="020B0503020204020204" pitchFamily="34" charset="-122"/>
            </a:endParaRPr>
          </a:p>
          <a:p>
            <a:pPr marL="17145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应支持根据实时分析的结果与预设条件进行比较时，发送告警通知。</a:t>
            </a:r>
            <a:endParaRPr lang="en-HK" sz="1067" kern="100" dirty="0">
              <a:solidFill>
                <a:srgbClr val="000000"/>
              </a:solidFill>
              <a:latin typeface="Microsoft YaHei" panose="020B0503020204020204" pitchFamily="34" charset="-122"/>
            </a:endParaRPr>
          </a:p>
          <a:p>
            <a:pPr marL="171450" indent="-171450">
              <a:lnSpc>
                <a:spcPct val="150000"/>
              </a:lnSpc>
              <a:buFont typeface="Arial" panose="020B0604020202020204" pitchFamily="34" charset="0"/>
              <a:buChar char="•"/>
            </a:pPr>
            <a:endParaRPr lang="en-HK" sz="1067" kern="100" dirty="0">
              <a:solidFill>
                <a:srgbClr val="000000"/>
              </a:solidFill>
              <a:latin typeface="Microsoft YaHei" panose="020B0503020204020204" pitchFamily="34" charset="-122"/>
            </a:endParaRPr>
          </a:p>
          <a:p>
            <a:endParaRPr lang="en-US" dirty="0"/>
          </a:p>
        </p:txBody>
      </p:sp>
      <p:cxnSp>
        <p:nvCxnSpPr>
          <p:cNvPr id="10" name="Straight Connector 9">
            <a:extLst>
              <a:ext uri="{FF2B5EF4-FFF2-40B4-BE49-F238E27FC236}">
                <a16:creationId xmlns:a16="http://schemas.microsoft.com/office/drawing/2014/main" id="{F988F390-2FFD-1D8D-592D-8F23F7876E63}"/>
              </a:ext>
            </a:extLst>
          </p:cNvPr>
          <p:cNvCxnSpPr/>
          <p:nvPr/>
        </p:nvCxnSpPr>
        <p:spPr>
          <a:xfrm>
            <a:off x="7360170" y="2064305"/>
            <a:ext cx="0" cy="3967938"/>
          </a:xfrm>
          <a:prstGeom prst="line">
            <a:avLst/>
          </a:prstGeom>
          <a:ln w="12700">
            <a:solidFill>
              <a:srgbClr val="2669C4"/>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25467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1psd"/>
          <p:cNvPicPr>
            <a:picLocks noChangeAspect="1"/>
          </p:cNvPicPr>
          <p:nvPr/>
        </p:nvPicPr>
        <p:blipFill>
          <a:blip r:embed="rId5"/>
          <a:srcRect l="171" t="29809" r="223" b="4968"/>
          <a:stretch>
            <a:fillRect/>
          </a:stretch>
        </p:blipFill>
        <p:spPr>
          <a:xfrm>
            <a:off x="0" y="0"/>
            <a:ext cx="12192000" cy="650240"/>
          </a:xfrm>
          <a:prstGeom prst="rect">
            <a:avLst/>
          </a:prstGeom>
        </p:spPr>
      </p:pic>
      <p:pic>
        <p:nvPicPr>
          <p:cNvPr id="6" name="图片 5" descr="会议名称">
            <a:extLst>
              <a:ext uri="{FF2B5EF4-FFF2-40B4-BE49-F238E27FC236}">
                <a16:creationId xmlns:a16="http://schemas.microsoft.com/office/drawing/2014/main" id="{38B23AF3-D0B3-4048-3B17-C7CB955474BC}"/>
              </a:ext>
            </a:extLst>
          </p:cNvPr>
          <p:cNvPicPr>
            <a:picLocks noChangeAspect="1"/>
          </p:cNvPicPr>
          <p:nvPr/>
        </p:nvPicPr>
        <p:blipFill>
          <a:blip r:embed="rId6"/>
          <a:stretch>
            <a:fillRect/>
          </a:stretch>
        </p:blipFill>
        <p:spPr>
          <a:xfrm>
            <a:off x="9889066" y="135396"/>
            <a:ext cx="2201682" cy="230681"/>
          </a:xfrm>
          <a:prstGeom prst="rect">
            <a:avLst/>
          </a:prstGeom>
        </p:spPr>
      </p:pic>
      <p:pic>
        <p:nvPicPr>
          <p:cNvPr id="7" name="图片 6" descr="时间地点">
            <a:extLst>
              <a:ext uri="{FF2B5EF4-FFF2-40B4-BE49-F238E27FC236}">
                <a16:creationId xmlns:a16="http://schemas.microsoft.com/office/drawing/2014/main" id="{B7EC4616-E475-EEE9-5A1C-FABCACE967FA}"/>
              </a:ext>
            </a:extLst>
          </p:cNvPr>
          <p:cNvPicPr>
            <a:picLocks noChangeAspect="1"/>
          </p:cNvPicPr>
          <p:nvPr/>
        </p:nvPicPr>
        <p:blipFill>
          <a:blip r:embed="rId7"/>
          <a:stretch>
            <a:fillRect/>
          </a:stretch>
        </p:blipFill>
        <p:spPr>
          <a:xfrm>
            <a:off x="10223237" y="426643"/>
            <a:ext cx="1517402" cy="149660"/>
          </a:xfrm>
          <a:prstGeom prst="rect">
            <a:avLst/>
          </a:prstGeom>
        </p:spPr>
      </p:pic>
      <p:pic>
        <p:nvPicPr>
          <p:cNvPr id="8" name="图片 7" descr="可信安全">
            <a:extLst>
              <a:ext uri="{FF2B5EF4-FFF2-40B4-BE49-F238E27FC236}">
                <a16:creationId xmlns:a16="http://schemas.microsoft.com/office/drawing/2014/main" id="{4E89E148-CA3A-F2BE-FE11-444DA45DAE1B}"/>
              </a:ext>
            </a:extLst>
          </p:cNvPr>
          <p:cNvPicPr>
            <a:picLocks noChangeAspect="1"/>
          </p:cNvPicPr>
          <p:nvPr/>
        </p:nvPicPr>
        <p:blipFill>
          <a:blip r:embed="rId8"/>
          <a:stretch>
            <a:fillRect/>
          </a:stretch>
        </p:blipFill>
        <p:spPr>
          <a:xfrm>
            <a:off x="8010549" y="121525"/>
            <a:ext cx="1699260" cy="389890"/>
          </a:xfrm>
          <a:prstGeom prst="rect">
            <a:avLst/>
          </a:prstGeom>
        </p:spPr>
      </p:pic>
      <p:sp>
        <p:nvSpPr>
          <p:cNvPr id="11" name="标题 2">
            <a:extLst>
              <a:ext uri="{FF2B5EF4-FFF2-40B4-BE49-F238E27FC236}">
                <a16:creationId xmlns:a16="http://schemas.microsoft.com/office/drawing/2014/main" id="{4A126198-2CE2-E980-7415-03936A4484BF}"/>
              </a:ext>
            </a:extLst>
          </p:cNvPr>
          <p:cNvSpPr txBox="1">
            <a:spLocks/>
          </p:cNvSpPr>
          <p:nvPr>
            <p:custDataLst>
              <p:tags r:id="rId2"/>
            </p:custDataLst>
          </p:nvPr>
        </p:nvSpPr>
        <p:spPr>
          <a:xfrm>
            <a:off x="238067" y="160063"/>
            <a:ext cx="10968990" cy="381635"/>
          </a:xfrm>
          <a:prstGeom prst="rect">
            <a:avLst/>
          </a:prstGeom>
        </p:spPr>
        <p:txBody>
          <a:bodyPr vert="horz" lIns="90000" tIns="46800" rIns="90000" bIns="46800" rtlCol="0" anchor="ctr" anchorCtr="0">
            <a:no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HK"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标准解读</a:t>
            </a:r>
            <a:r>
              <a:rPr kumimoji="0" lang="en-US" altLang="zh-CN"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a:t>
            </a:r>
            <a:r>
              <a:rPr kumimoji="0" lang="zh-CN" altLang="en-US"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云</a:t>
            </a:r>
            <a:r>
              <a:rPr kumimoji="0" lang="en-US" altLang="zh-CN"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WAF</a:t>
            </a:r>
            <a:r>
              <a:rPr kumimoji="0" lang="zh-CN" altLang="en-US"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评估项目解析</a:t>
            </a:r>
          </a:p>
        </p:txBody>
      </p:sp>
      <p:grpSp>
        <p:nvGrpSpPr>
          <p:cNvPr id="68" name="Group">
            <a:extLst>
              <a:ext uri="{FF2B5EF4-FFF2-40B4-BE49-F238E27FC236}">
                <a16:creationId xmlns:a16="http://schemas.microsoft.com/office/drawing/2014/main" id="{41EF813A-56DA-D09D-12C9-AB0C3361ACC3}"/>
              </a:ext>
            </a:extLst>
          </p:cNvPr>
          <p:cNvGrpSpPr/>
          <p:nvPr/>
        </p:nvGrpSpPr>
        <p:grpSpPr>
          <a:xfrm>
            <a:off x="2343301" y="1266392"/>
            <a:ext cx="114300" cy="4748598"/>
            <a:chOff x="0" y="0"/>
            <a:chExt cx="228600" cy="9497194"/>
          </a:xfrm>
          <a:solidFill>
            <a:srgbClr val="2669C4"/>
          </a:solidFill>
        </p:grpSpPr>
        <p:sp>
          <p:nvSpPr>
            <p:cNvPr id="69" name="Rectangle">
              <a:extLst>
                <a:ext uri="{FF2B5EF4-FFF2-40B4-BE49-F238E27FC236}">
                  <a16:creationId xmlns:a16="http://schemas.microsoft.com/office/drawing/2014/main" id="{FCEFAA90-47E2-B553-ED28-53731A8D7D16}"/>
                </a:ext>
              </a:extLst>
            </p:cNvPr>
            <p:cNvSpPr/>
            <p:nvPr/>
          </p:nvSpPr>
          <p:spPr>
            <a:xfrm>
              <a:off x="0" y="-1"/>
              <a:ext cx="228600" cy="3416301"/>
            </a:xfrm>
            <a:prstGeom prst="rect">
              <a:avLst/>
            </a:prstGeom>
            <a:grpFill/>
            <a:ln w="12700" cap="flat">
              <a:noFill/>
              <a:miter lim="400000"/>
            </a:ln>
            <a:effectLst/>
          </p:spPr>
          <p:txBody>
            <a:bodyPr wrap="square" lIns="45720" tIns="45720" rIns="45720" bIns="45720" numCol="1" anchor="t">
              <a:noAutofit/>
            </a:bodyPr>
            <a:lstStyle/>
            <a:p>
              <a:pPr marL="0" marR="0" lvl="0" indent="0" algn="ctr" defTabSz="457200" rtl="0" eaLnBrk="1" fontAlgn="auto" latinLnBrk="0" hangingPunct="0">
                <a:lnSpc>
                  <a:spcPct val="100000"/>
                </a:lnSpc>
                <a:spcBef>
                  <a:spcPts val="0"/>
                </a:spcBef>
                <a:spcAft>
                  <a:spcPts val="0"/>
                </a:spcAft>
                <a:buClrTx/>
                <a:buSzTx/>
                <a:buFontTx/>
                <a:buNone/>
                <a:tabLst/>
                <a:defRPr>
                  <a:latin typeface="Arial"/>
                  <a:ea typeface="Arial"/>
                  <a:cs typeface="Arial"/>
                  <a:sym typeface="Arial"/>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70" name="Line">
              <a:extLst>
                <a:ext uri="{FF2B5EF4-FFF2-40B4-BE49-F238E27FC236}">
                  <a16:creationId xmlns:a16="http://schemas.microsoft.com/office/drawing/2014/main" id="{F519AB53-D8F1-F25F-FEAF-B15DAE4CDDB7}"/>
                </a:ext>
              </a:extLst>
            </p:cNvPr>
            <p:cNvSpPr/>
            <p:nvPr/>
          </p:nvSpPr>
          <p:spPr>
            <a:xfrm flipH="1">
              <a:off x="12699" y="3416300"/>
              <a:ext cx="2" cy="6080894"/>
            </a:xfrm>
            <a:prstGeom prst="line">
              <a:avLst/>
            </a:prstGeom>
            <a:grpFill/>
            <a:ln w="12700" cap="flat">
              <a:solidFill>
                <a:srgbClr val="2669C4"/>
              </a:solidFill>
              <a:prstDash val="solid"/>
              <a:miter lim="400000"/>
            </a:ln>
            <a:effectLst/>
          </p:spPr>
          <p:txBody>
            <a:bodyPr wrap="square" lIns="0" tIns="0" rIns="0" bIns="0" numCol="1" anchor="t">
              <a:noAutofit/>
            </a:bodyPr>
            <a:lstStyle/>
            <a:p>
              <a:pPr marL="0" marR="0" lvl="0" indent="0" algn="l" defTabSz="228600" rtl="0" eaLnBrk="1" fontAlgn="auto" latinLnBrk="0" hangingPunct="0">
                <a:lnSpc>
                  <a:spcPct val="100000"/>
                </a:lnSpc>
                <a:spcBef>
                  <a:spcPts val="0"/>
                </a:spcBef>
                <a:spcAft>
                  <a:spcPts val="0"/>
                </a:spcAft>
                <a:buClrTx/>
                <a:buSzTx/>
                <a:buFontTx/>
                <a:buNone/>
                <a:tabLst/>
                <a:defRPr sz="1200">
                  <a:latin typeface="+mj-lt"/>
                  <a:ea typeface="+mj-ea"/>
                  <a:cs typeface="+mj-cs"/>
                  <a:sym typeface="Helvetica"/>
                </a:defRPr>
              </a:pPr>
              <a:endParaRPr kumimoji="0" sz="600" b="0" i="0" u="none" strike="noStrike" kern="0" cap="none" spc="0" normalizeH="0" baseline="0" noProof="0">
                <a:ln>
                  <a:noFill/>
                </a:ln>
                <a:solidFill>
                  <a:srgbClr val="000000"/>
                </a:solidFill>
                <a:effectLst/>
                <a:uLnTx/>
                <a:uFillTx/>
                <a:latin typeface="Helvetica"/>
                <a:ea typeface="微软雅黑"/>
                <a:cs typeface="+mn-cs"/>
                <a:sym typeface="Helvetica"/>
              </a:endParaRPr>
            </a:p>
          </p:txBody>
        </p:sp>
      </p:grpSp>
      <p:sp>
        <p:nvSpPr>
          <p:cNvPr id="47" name="矩形 37">
            <a:extLst>
              <a:ext uri="{FF2B5EF4-FFF2-40B4-BE49-F238E27FC236}">
                <a16:creationId xmlns:a16="http://schemas.microsoft.com/office/drawing/2014/main" id="{A3E31E02-0A5E-634D-CC1E-2B310F077D00}"/>
              </a:ext>
            </a:extLst>
          </p:cNvPr>
          <p:cNvSpPr/>
          <p:nvPr/>
        </p:nvSpPr>
        <p:spPr>
          <a:xfrm>
            <a:off x="2929969" y="1503217"/>
            <a:ext cx="8914652" cy="2586469"/>
          </a:xfrm>
          <a:prstGeom prst="rect">
            <a:avLst/>
          </a:prstGeom>
          <a:noFill/>
          <a:ln w="19050">
            <a:solidFill>
              <a:srgbClr val="548FD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72" b="0" i="0" u="none" strike="noStrike" kern="1200" cap="none" spc="0" normalizeH="0" baseline="0" noProof="0" dirty="0">
              <a:ln>
                <a:noFill/>
              </a:ln>
              <a:gradFill>
                <a:gsLst>
                  <a:gs pos="83000">
                    <a:srgbClr val="C00000"/>
                  </a:gs>
                  <a:gs pos="100000">
                    <a:srgbClr val="C00000"/>
                  </a:gs>
                </a:gsLst>
                <a:lin ang="5400000" scaled="1"/>
              </a:gradFill>
              <a:effectLst/>
              <a:uLnTx/>
              <a:uFillTx/>
              <a:latin typeface="Arial"/>
              <a:ea typeface="微软雅黑"/>
              <a:cs typeface="+mn-cs"/>
            </a:endParaRPr>
          </a:p>
        </p:txBody>
      </p:sp>
      <p:sp>
        <p:nvSpPr>
          <p:cNvPr id="57" name="Rounded Rectangle 39">
            <a:extLst>
              <a:ext uri="{FF2B5EF4-FFF2-40B4-BE49-F238E27FC236}">
                <a16:creationId xmlns:a16="http://schemas.microsoft.com/office/drawing/2014/main" id="{5FEC9131-4732-9D18-CAD9-61C1B3B6A52A}"/>
              </a:ext>
            </a:extLst>
          </p:cNvPr>
          <p:cNvSpPr/>
          <p:nvPr/>
        </p:nvSpPr>
        <p:spPr>
          <a:xfrm>
            <a:off x="2661336" y="1126513"/>
            <a:ext cx="1439396" cy="492633"/>
          </a:xfrm>
          <a:prstGeom prst="roundRect">
            <a:avLst/>
          </a:prstGeom>
          <a:solidFill>
            <a:srgbClr val="0A1F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微软雅黑"/>
                <a:cs typeface="+mn-cs"/>
              </a:rPr>
              <a:t>数据可视化</a:t>
            </a:r>
            <a:endParaRPr kumimoji="0" lang="en-HK" sz="18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66" name="TextBox 65">
            <a:extLst>
              <a:ext uri="{FF2B5EF4-FFF2-40B4-BE49-F238E27FC236}">
                <a16:creationId xmlns:a16="http://schemas.microsoft.com/office/drawing/2014/main" id="{1EDDD675-8419-CDF2-8A4E-C4B911CE1B02}"/>
              </a:ext>
            </a:extLst>
          </p:cNvPr>
          <p:cNvSpPr txBox="1"/>
          <p:nvPr/>
        </p:nvSpPr>
        <p:spPr>
          <a:xfrm>
            <a:off x="3022263" y="1634800"/>
            <a:ext cx="8695173" cy="2586477"/>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应</a:t>
            </a:r>
            <a:r>
              <a:rPr kumimoji="0" lang="zh-CN" altLang="en-US" sz="1067" b="1" i="0" u="none" strike="noStrike" kern="100" cap="none" spc="0" normalizeH="0" baseline="0" noProof="0" dirty="0">
                <a:ln>
                  <a:noFill/>
                </a:ln>
                <a:solidFill>
                  <a:srgbClr val="2669C4"/>
                </a:solidFill>
                <a:effectLst/>
                <a:uLnTx/>
                <a:uFillTx/>
                <a:latin typeface="Microsoft YaHei" panose="020B0503020204020204" pitchFamily="34" charset="-122"/>
                <a:ea typeface="微软雅黑"/>
                <a:cs typeface="+mn-cs"/>
              </a:rPr>
              <a:t>支持展示运行状态、安全能力和业务防护等信息</a:t>
            </a: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，安全能力包括当前设备开启的安全能力功能；业务防护信息包括业务整体的安全状况、具体包括业务安全状态分布、攻击事件趋势等信息。</a:t>
            </a:r>
            <a:endParaRPr lang="en-HK" altLang="zh-CN" sz="1067" kern="100" noProof="0" dirty="0">
              <a:solidFill>
                <a:srgbClr val="000000"/>
              </a:solidFill>
              <a:latin typeface="Microsoft YaHei" panose="020B0503020204020204" pitchFamily="34" charset="-122"/>
              <a:ea typeface="微软雅黑"/>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应</a:t>
            </a:r>
            <a:r>
              <a:rPr kumimoji="0" lang="zh-CN" altLang="en-US" sz="1067" b="1" i="0" u="none" strike="noStrike" kern="100" cap="none" spc="0" normalizeH="0" baseline="0" noProof="0" dirty="0">
                <a:ln>
                  <a:noFill/>
                </a:ln>
                <a:solidFill>
                  <a:srgbClr val="2669C4"/>
                </a:solidFill>
                <a:effectLst/>
                <a:uLnTx/>
                <a:uFillTx/>
                <a:latin typeface="Microsoft YaHei" panose="020B0503020204020204" pitchFamily="34" charset="-122"/>
                <a:ea typeface="微软雅黑"/>
                <a:cs typeface="+mn-cs"/>
              </a:rPr>
              <a:t>支持展示云</a:t>
            </a:r>
            <a:r>
              <a:rPr kumimoji="0" lang="en-US" sz="1067" b="1" i="0" u="none" strike="noStrike" kern="100" cap="none" spc="0" normalizeH="0" baseline="0" noProof="0" dirty="0">
                <a:ln>
                  <a:noFill/>
                </a:ln>
                <a:solidFill>
                  <a:srgbClr val="2669C4"/>
                </a:solidFill>
                <a:effectLst/>
                <a:uLnTx/>
                <a:uFillTx/>
                <a:latin typeface="Microsoft YaHei" panose="020B0503020204020204" pitchFamily="34" charset="-122"/>
                <a:ea typeface="微软雅黑"/>
                <a:cs typeface="+mn-cs"/>
              </a:rPr>
              <a:t>WAF</a:t>
            </a:r>
            <a:r>
              <a:rPr kumimoji="0" lang="zh-CN" altLang="en-US" sz="1067" b="1" i="0" u="none" strike="noStrike" kern="100" cap="none" spc="0" normalizeH="0" baseline="0" noProof="0" dirty="0">
                <a:ln>
                  <a:noFill/>
                </a:ln>
                <a:solidFill>
                  <a:srgbClr val="2669C4"/>
                </a:solidFill>
                <a:effectLst/>
                <a:uLnTx/>
                <a:uFillTx/>
                <a:latin typeface="Microsoft YaHei" panose="020B0503020204020204" pitchFamily="34" charset="-122"/>
                <a:ea typeface="微软雅黑"/>
                <a:cs typeface="+mn-cs"/>
              </a:rPr>
              <a:t>实时攻防态势</a:t>
            </a: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，包括但不限于：入方向带宽、出方向带宽、</a:t>
            </a:r>
            <a:r>
              <a:rPr kumimoji="0" 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QPS</a:t>
            </a: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、拦截比例、拦截次数、移动端攻击分布、</a:t>
            </a:r>
            <a:r>
              <a:rPr kumimoji="0" 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PC</a:t>
            </a: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端攻击分布、异常监控、业务请求、攻击者</a:t>
            </a:r>
            <a:r>
              <a:rPr kumimoji="0" 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IP</a:t>
            </a: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来源分布等。</a:t>
            </a:r>
            <a:endParaRPr lang="en-HK" altLang="zh-CN" sz="1067" kern="100" dirty="0">
              <a:solidFill>
                <a:srgbClr val="000000"/>
              </a:solidFill>
              <a:latin typeface="Microsoft YaHei" panose="020B0503020204020204" pitchFamily="34" charset="-122"/>
              <a:ea typeface="微软雅黑"/>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应</a:t>
            </a:r>
            <a:r>
              <a:rPr kumimoji="0" lang="zh-CN" altLang="en-US" sz="1067" b="1" i="0" u="none" strike="noStrike" kern="100" cap="none" spc="0" normalizeH="0" baseline="0" noProof="0" dirty="0">
                <a:ln>
                  <a:noFill/>
                </a:ln>
                <a:solidFill>
                  <a:srgbClr val="2669C4"/>
                </a:solidFill>
                <a:effectLst/>
                <a:uLnTx/>
                <a:uFillTx/>
                <a:latin typeface="Microsoft YaHei" panose="020B0503020204020204" pitchFamily="34" charset="-122"/>
                <a:ea typeface="微软雅黑"/>
                <a:cs typeface="+mn-cs"/>
              </a:rPr>
              <a:t>支持展示云</a:t>
            </a:r>
            <a:r>
              <a:rPr kumimoji="0" lang="en-US" sz="1067" b="1" i="0" u="none" strike="noStrike" kern="100" cap="none" spc="0" normalizeH="0" baseline="0" noProof="0" dirty="0">
                <a:ln>
                  <a:noFill/>
                </a:ln>
                <a:solidFill>
                  <a:srgbClr val="2669C4"/>
                </a:solidFill>
                <a:effectLst/>
                <a:uLnTx/>
                <a:uFillTx/>
                <a:latin typeface="Microsoft YaHei" panose="020B0503020204020204" pitchFamily="34" charset="-122"/>
                <a:ea typeface="微软雅黑"/>
                <a:cs typeface="+mn-cs"/>
              </a:rPr>
              <a:t>WAF</a:t>
            </a:r>
            <a:r>
              <a:rPr kumimoji="0" lang="zh-CN" altLang="en-US" sz="1067" b="1" i="0" u="none" strike="noStrike" kern="100" cap="none" spc="0" normalizeH="0" baseline="0" noProof="0" dirty="0">
                <a:ln>
                  <a:noFill/>
                </a:ln>
                <a:solidFill>
                  <a:srgbClr val="2669C4"/>
                </a:solidFill>
                <a:effectLst/>
                <a:uLnTx/>
                <a:uFillTx/>
                <a:latin typeface="Microsoft YaHei" panose="020B0503020204020204" pitchFamily="34" charset="-122"/>
                <a:ea typeface="微软雅黑"/>
                <a:cs typeface="+mn-cs"/>
              </a:rPr>
              <a:t>实时</a:t>
            </a:r>
            <a:r>
              <a:rPr lang="zh-CN" altLang="en-US" sz="1067" b="1" kern="100" dirty="0">
                <a:solidFill>
                  <a:srgbClr val="2669C4"/>
                </a:solidFill>
                <a:latin typeface="Microsoft YaHei" panose="020B0503020204020204" pitchFamily="34" charset="-122"/>
                <a:ea typeface="微软雅黑"/>
              </a:rPr>
              <a:t>攻防展示</a:t>
            </a: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，包括但不限于：</a:t>
            </a:r>
            <a:r>
              <a:rPr kumimoji="0" 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SQL</a:t>
            </a: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注入、命令注入、</a:t>
            </a:r>
            <a:r>
              <a:rPr kumimoji="0" 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XSS</a:t>
            </a: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跨站、</a:t>
            </a:r>
            <a:r>
              <a:rPr kumimoji="0" lang="en-US" sz="1067" b="0" i="0" u="none" strike="noStrike" kern="100" cap="none" spc="0" normalizeH="0" baseline="0" noProof="0" dirty="0" err="1">
                <a:ln>
                  <a:noFill/>
                </a:ln>
                <a:solidFill>
                  <a:srgbClr val="000000"/>
                </a:solidFill>
                <a:effectLst/>
                <a:uLnTx/>
                <a:uFillTx/>
                <a:latin typeface="Microsoft YaHei" panose="020B0503020204020204" pitchFamily="34" charset="-122"/>
                <a:ea typeface="微软雅黑"/>
                <a:cs typeface="+mn-cs"/>
              </a:rPr>
              <a:t>Webshell</a:t>
            </a: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后门、核心文件非授权访问、</a:t>
            </a:r>
            <a:r>
              <a:rPr kumimoji="0" 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CSRF </a:t>
            </a: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跨站请求伪造、主流攻击工具等，根据异常请求数量、时间、攻击者</a:t>
            </a:r>
            <a:r>
              <a:rPr kumimoji="0" 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IP</a:t>
            </a: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来源分布等进行展示。</a:t>
            </a:r>
            <a:endParaRPr lang="en-HK" altLang="zh-CN" sz="1067" kern="100" dirty="0">
              <a:solidFill>
                <a:srgbClr val="000000"/>
              </a:solidFill>
              <a:latin typeface="Microsoft YaHei" panose="020B0503020204020204" pitchFamily="34" charset="-122"/>
              <a:ea typeface="微软雅黑"/>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067" b="1" i="0" u="none" strike="noStrike" kern="100" cap="none" spc="0" normalizeH="0" baseline="0" noProof="0" dirty="0">
                <a:ln>
                  <a:noFill/>
                </a:ln>
                <a:solidFill>
                  <a:srgbClr val="2669C4"/>
                </a:solidFill>
                <a:effectLst/>
                <a:uLnTx/>
                <a:uFillTx/>
                <a:latin typeface="Microsoft YaHei" panose="020B0503020204020204" pitchFamily="34" charset="-122"/>
                <a:ea typeface="微软雅黑"/>
                <a:cs typeface="+mn-cs"/>
              </a:rPr>
              <a:t>应支持展示受影响业务的具体事件信息</a:t>
            </a: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，具体包括：攻击者</a:t>
            </a:r>
            <a:r>
              <a:rPr kumimoji="0" 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IP</a:t>
            </a: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、归属地、严重等级、影响业务或服务器、事件描述、攻击时间、状态以及操作。</a:t>
            </a:r>
            <a:endParaRPr lang="en-HK" altLang="zh-CN" sz="1067" kern="100" dirty="0">
              <a:solidFill>
                <a:srgbClr val="000000"/>
              </a:solidFill>
              <a:latin typeface="Microsoft YaHei" panose="020B0503020204020204" pitchFamily="34" charset="-122"/>
              <a:ea typeface="微软雅黑"/>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067" b="1" i="0" u="none" strike="noStrike" kern="100" cap="none" spc="0" normalizeH="0" baseline="0" noProof="0" dirty="0">
                <a:ln>
                  <a:noFill/>
                </a:ln>
                <a:solidFill>
                  <a:srgbClr val="2669C4"/>
                </a:solidFill>
                <a:effectLst/>
                <a:uLnTx/>
                <a:uFillTx/>
                <a:latin typeface="Microsoft YaHei" panose="020B0503020204020204" pitchFamily="34" charset="-122"/>
                <a:ea typeface="微软雅黑"/>
                <a:cs typeface="+mn-cs"/>
              </a:rPr>
              <a:t>应支持展示接入云</a:t>
            </a:r>
            <a:r>
              <a:rPr kumimoji="0" lang="en-US" sz="1067" b="1" i="0" u="none" strike="noStrike" kern="100" cap="none" spc="0" normalizeH="0" baseline="0" noProof="0" dirty="0">
                <a:ln>
                  <a:noFill/>
                </a:ln>
                <a:solidFill>
                  <a:srgbClr val="2669C4"/>
                </a:solidFill>
                <a:effectLst/>
                <a:uLnTx/>
                <a:uFillTx/>
                <a:latin typeface="Microsoft YaHei" panose="020B0503020204020204" pitchFamily="34" charset="-122"/>
                <a:ea typeface="微软雅黑"/>
                <a:cs typeface="+mn-cs"/>
              </a:rPr>
              <a:t>WAF</a:t>
            </a:r>
            <a:r>
              <a:rPr kumimoji="0" lang="zh-CN" altLang="en-US" sz="1067" b="1" i="0" u="none" strike="noStrike" kern="100" cap="none" spc="0" normalizeH="0" baseline="0" noProof="0" dirty="0">
                <a:ln>
                  <a:noFill/>
                </a:ln>
                <a:solidFill>
                  <a:srgbClr val="2669C4"/>
                </a:solidFill>
                <a:effectLst/>
                <a:uLnTx/>
                <a:uFillTx/>
                <a:latin typeface="Microsoft YaHei" panose="020B0503020204020204" pitchFamily="34" charset="-122"/>
                <a:ea typeface="微软雅黑"/>
                <a:cs typeface="+mn-cs"/>
              </a:rPr>
              <a:t>防护的域名上的安全数据信息统</a:t>
            </a: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计，包括但不限于：总访问量、</a:t>
            </a:r>
            <a:r>
              <a:rPr kumimoji="0" 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WEB</a:t>
            </a: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攻击、</a:t>
            </a:r>
            <a:r>
              <a:rPr kumimoji="0" 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CC</a:t>
            </a: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攻击、访问控制、</a:t>
            </a:r>
            <a:r>
              <a:rPr kumimoji="0" 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Top WEB</a:t>
            </a: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攻击</a:t>
            </a:r>
            <a:r>
              <a:rPr kumimoji="0" 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IP</a:t>
            </a: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a:t>
            </a:r>
            <a:endParaRPr kumimoji="0" lang="en-HK"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73" name="ADD THE TITLE OF THIS GRAPH">
            <a:extLst>
              <a:ext uri="{FF2B5EF4-FFF2-40B4-BE49-F238E27FC236}">
                <a16:creationId xmlns:a16="http://schemas.microsoft.com/office/drawing/2014/main" id="{492F274E-FE42-36A6-3FC1-F7E0C4A6CF90}"/>
              </a:ext>
            </a:extLst>
          </p:cNvPr>
          <p:cNvSpPr txBox="1"/>
          <p:nvPr/>
        </p:nvSpPr>
        <p:spPr>
          <a:xfrm>
            <a:off x="347380" y="2994829"/>
            <a:ext cx="1690587"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45720" bIns="45720">
            <a:spAutoFit/>
          </a:bodyPr>
          <a:lstStyle>
            <a:lvl1pPr>
              <a:defRPr sz="7200">
                <a:solidFill>
                  <a:srgbClr val="808080"/>
                </a:solidFill>
                <a:latin typeface="Arial"/>
                <a:ea typeface="Arial"/>
                <a:cs typeface="Arial"/>
                <a:sym typeface="Arial"/>
              </a:defRPr>
            </a:lvl1pPr>
          </a:lstStyle>
          <a:p>
            <a:pPr marL="0" marR="0" lvl="0" indent="0" algn="l" defTabSz="457200" rtl="0" eaLnBrk="1" fontAlgn="auto" latinLnBrk="0" hangingPunct="0">
              <a:lnSpc>
                <a:spcPct val="100000"/>
              </a:lnSpc>
              <a:spcBef>
                <a:spcPts val="0"/>
              </a:spcBef>
              <a:spcAft>
                <a:spcPts val="0"/>
              </a:spcAft>
              <a:buClrTx/>
              <a:buSzTx/>
              <a:buFontTx/>
              <a:buNone/>
              <a:tabLst/>
              <a:defRPr sz="3600">
                <a:solidFill>
                  <a:srgbClr val="000000"/>
                </a:solidFill>
                <a:latin typeface="+mn-lt"/>
                <a:ea typeface="+mn-ea"/>
                <a:cs typeface="+mn-cs"/>
                <a:sym typeface="Trebuchet MS"/>
              </a:defRPr>
            </a:pPr>
            <a:r>
              <a:rPr kumimoji="0" lang="en-HK" sz="2800" b="1" i="0" u="none" strike="noStrike" kern="0" cap="none" spc="0" normalizeH="0" baseline="0" noProof="0" dirty="0" err="1">
                <a:ln>
                  <a:noFill/>
                </a:ln>
                <a:solidFill>
                  <a:srgbClr val="2669C4"/>
                </a:solidFill>
                <a:effectLst/>
                <a:uLnTx/>
                <a:uFillTx/>
                <a:latin typeface="Arial"/>
                <a:ea typeface="微软雅黑"/>
                <a:cs typeface="Arial"/>
                <a:sym typeface="Trebuchet MS"/>
              </a:rPr>
              <a:t>安全管理</a:t>
            </a:r>
            <a:endParaRPr kumimoji="0" sz="2800" b="1" i="0" u="none" strike="noStrike" kern="0" cap="none" spc="0" normalizeH="0" baseline="0" noProof="0" dirty="0">
              <a:ln>
                <a:noFill/>
              </a:ln>
              <a:solidFill>
                <a:srgbClr val="2669C4"/>
              </a:solidFill>
              <a:effectLst/>
              <a:uLnTx/>
              <a:uFillTx/>
              <a:latin typeface="Arial"/>
              <a:ea typeface="微软雅黑"/>
              <a:cs typeface="Arial"/>
              <a:sym typeface="Trebuchet MS"/>
            </a:endParaRPr>
          </a:p>
        </p:txBody>
      </p:sp>
      <p:sp>
        <p:nvSpPr>
          <p:cNvPr id="27" name="矩形 37">
            <a:extLst>
              <a:ext uri="{FF2B5EF4-FFF2-40B4-BE49-F238E27FC236}">
                <a16:creationId xmlns:a16="http://schemas.microsoft.com/office/drawing/2014/main" id="{4235D7CA-E3C1-AB9F-2905-E29BF2F26B4D}"/>
              </a:ext>
            </a:extLst>
          </p:cNvPr>
          <p:cNvSpPr/>
          <p:nvPr/>
        </p:nvSpPr>
        <p:spPr>
          <a:xfrm>
            <a:off x="2929969" y="4613636"/>
            <a:ext cx="8914652" cy="1847430"/>
          </a:xfrm>
          <a:prstGeom prst="rect">
            <a:avLst/>
          </a:prstGeom>
          <a:noFill/>
          <a:ln w="19050">
            <a:solidFill>
              <a:srgbClr val="548FD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72" b="0" i="0" u="none" strike="noStrike" kern="1200" cap="none" spc="0" normalizeH="0" baseline="0" noProof="0" dirty="0">
              <a:ln>
                <a:noFill/>
              </a:ln>
              <a:gradFill>
                <a:gsLst>
                  <a:gs pos="83000">
                    <a:srgbClr val="C00000"/>
                  </a:gs>
                  <a:gs pos="100000">
                    <a:srgbClr val="C00000"/>
                  </a:gs>
                </a:gsLst>
                <a:lin ang="5400000" scaled="1"/>
              </a:gradFill>
              <a:effectLst/>
              <a:uLnTx/>
              <a:uFillTx/>
              <a:latin typeface="Arial"/>
              <a:ea typeface="微软雅黑"/>
              <a:cs typeface="+mn-cs"/>
            </a:endParaRPr>
          </a:p>
        </p:txBody>
      </p:sp>
      <p:sp>
        <p:nvSpPr>
          <p:cNvPr id="28" name="Rounded Rectangle 39">
            <a:extLst>
              <a:ext uri="{FF2B5EF4-FFF2-40B4-BE49-F238E27FC236}">
                <a16:creationId xmlns:a16="http://schemas.microsoft.com/office/drawing/2014/main" id="{864D500D-359D-F19F-3A87-BDD1FDA68C93}"/>
              </a:ext>
            </a:extLst>
          </p:cNvPr>
          <p:cNvSpPr/>
          <p:nvPr/>
        </p:nvSpPr>
        <p:spPr>
          <a:xfrm>
            <a:off x="2661336" y="4236931"/>
            <a:ext cx="1439396" cy="492633"/>
          </a:xfrm>
          <a:prstGeom prst="roundRect">
            <a:avLst/>
          </a:prstGeom>
          <a:solidFill>
            <a:srgbClr val="0A1F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微软雅黑"/>
                <a:cs typeface="+mn-cs"/>
              </a:rPr>
              <a:t>威胁告警</a:t>
            </a:r>
            <a:endParaRPr kumimoji="0" lang="en-HK" sz="18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33" name="TextBox 32">
            <a:extLst>
              <a:ext uri="{FF2B5EF4-FFF2-40B4-BE49-F238E27FC236}">
                <a16:creationId xmlns:a16="http://schemas.microsoft.com/office/drawing/2014/main" id="{9F0649FC-0D4C-2E76-5C9C-A21D457E26E8}"/>
              </a:ext>
            </a:extLst>
          </p:cNvPr>
          <p:cNvSpPr txBox="1"/>
          <p:nvPr/>
        </p:nvSpPr>
        <p:spPr>
          <a:xfrm>
            <a:off x="3037315" y="4798358"/>
            <a:ext cx="8703323" cy="1601079"/>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067" b="1" i="0" u="none" strike="noStrike" kern="100" cap="none" spc="0" normalizeH="0" baseline="0" noProof="0" dirty="0">
                <a:ln>
                  <a:noFill/>
                </a:ln>
                <a:solidFill>
                  <a:srgbClr val="2669C4"/>
                </a:solidFill>
                <a:effectLst/>
                <a:uLnTx/>
                <a:uFillTx/>
                <a:latin typeface="Microsoft YaHei" panose="020B0503020204020204" pitchFamily="34" charset="-122"/>
                <a:ea typeface="微软雅黑"/>
                <a:cs typeface="+mn-cs"/>
              </a:rPr>
              <a:t>应支持在发生异常行为以及攻击行为时，进行告警</a:t>
            </a: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a:t>
            </a:r>
            <a:endParaRPr lang="en-HK" altLang="zh-CN" sz="1067" kern="100" dirty="0">
              <a:solidFill>
                <a:srgbClr val="000000"/>
              </a:solidFill>
              <a:latin typeface="Microsoft YaHei" panose="020B0503020204020204" pitchFamily="34" charset="-122"/>
              <a:ea typeface="微软雅黑"/>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应</a:t>
            </a:r>
            <a:r>
              <a:rPr kumimoji="0" lang="zh-CN" altLang="en-US" sz="1067" b="1" i="0" u="none" strike="noStrike" kern="100" cap="none" spc="0" normalizeH="0" baseline="0" noProof="0" dirty="0">
                <a:ln>
                  <a:noFill/>
                </a:ln>
                <a:solidFill>
                  <a:srgbClr val="2669C4"/>
                </a:solidFill>
                <a:effectLst/>
                <a:uLnTx/>
                <a:uFillTx/>
                <a:latin typeface="Microsoft YaHei" panose="020B0503020204020204" pitchFamily="34" charset="-122"/>
                <a:ea typeface="微软雅黑"/>
                <a:cs typeface="+mn-cs"/>
              </a:rPr>
              <a:t>支持对接入云</a:t>
            </a:r>
            <a:r>
              <a:rPr kumimoji="0" lang="en-US" sz="1067" b="1" i="0" u="none" strike="noStrike" kern="100" cap="none" spc="0" normalizeH="0" baseline="0" noProof="0" dirty="0">
                <a:ln>
                  <a:noFill/>
                </a:ln>
                <a:solidFill>
                  <a:srgbClr val="2669C4"/>
                </a:solidFill>
                <a:effectLst/>
                <a:uLnTx/>
                <a:uFillTx/>
                <a:latin typeface="Microsoft YaHei" panose="020B0503020204020204" pitchFamily="34" charset="-122"/>
                <a:ea typeface="微软雅黑"/>
                <a:cs typeface="+mn-cs"/>
              </a:rPr>
              <a:t>WAF</a:t>
            </a:r>
            <a:r>
              <a:rPr kumimoji="0" lang="zh-CN" altLang="en-US" sz="1067" b="1" i="0" u="none" strike="noStrike" kern="100" cap="none" spc="0" normalizeH="0" baseline="0" noProof="0" dirty="0">
                <a:ln>
                  <a:noFill/>
                </a:ln>
                <a:solidFill>
                  <a:srgbClr val="2669C4"/>
                </a:solidFill>
                <a:effectLst/>
                <a:uLnTx/>
                <a:uFillTx/>
                <a:latin typeface="Microsoft YaHei" panose="020B0503020204020204" pitchFamily="34" charset="-122"/>
                <a:ea typeface="微软雅黑"/>
                <a:cs typeface="+mn-cs"/>
              </a:rPr>
              <a:t>防护的网站域名的系统请求数据指标设置异常监控和告警</a:t>
            </a: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。报警面板应包括报警规则名称、事件类型、产品类型、事件等级、事件名称、资源范围、报警方式（邮件、短信等方式）等。</a:t>
            </a:r>
            <a:endParaRPr lang="en-HK" altLang="zh-CN" sz="1067" kern="100" dirty="0">
              <a:solidFill>
                <a:srgbClr val="000000"/>
              </a:solidFill>
              <a:latin typeface="Microsoft YaHei" panose="020B0503020204020204" pitchFamily="34" charset="-122"/>
              <a:ea typeface="微软雅黑"/>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应</a:t>
            </a:r>
            <a:r>
              <a:rPr kumimoji="0" lang="zh-CN" altLang="en-US" sz="1067" b="1" i="0" u="none" strike="noStrike" kern="100" cap="none" spc="0" normalizeH="0" baseline="0" noProof="0" dirty="0">
                <a:ln>
                  <a:noFill/>
                </a:ln>
                <a:solidFill>
                  <a:srgbClr val="2669C4"/>
                </a:solidFill>
                <a:effectLst/>
                <a:uLnTx/>
                <a:uFillTx/>
                <a:latin typeface="Microsoft YaHei" panose="020B0503020204020204" pitchFamily="34" charset="-122"/>
                <a:ea typeface="微软雅黑"/>
                <a:cs typeface="+mn-cs"/>
              </a:rPr>
              <a:t>支持对高频发生的相同告警事件进行合并告警</a:t>
            </a: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a:t>
            </a:r>
            <a:endParaRPr lang="en-HK" altLang="zh-CN" sz="1067" kern="100" dirty="0">
              <a:solidFill>
                <a:srgbClr val="000000"/>
              </a:solidFill>
              <a:latin typeface="Microsoft YaHei" panose="020B0503020204020204" pitchFamily="34" charset="-122"/>
              <a:ea typeface="微软雅黑"/>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应</a:t>
            </a:r>
            <a:r>
              <a:rPr kumimoji="0" lang="zh-CN" altLang="en-US" sz="1067" b="1" i="0" u="none" strike="noStrike" kern="100" cap="none" spc="0" normalizeH="0" baseline="0" noProof="0" dirty="0">
                <a:ln>
                  <a:noFill/>
                </a:ln>
                <a:solidFill>
                  <a:srgbClr val="2669C4"/>
                </a:solidFill>
                <a:effectLst/>
                <a:uLnTx/>
                <a:uFillTx/>
                <a:latin typeface="Microsoft YaHei" panose="020B0503020204020204" pitchFamily="34" charset="-122"/>
                <a:ea typeface="微软雅黑"/>
                <a:cs typeface="+mn-cs"/>
              </a:rPr>
              <a:t>支持用户自定义设置指标异常的阈值或形式</a:t>
            </a: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，并设置通过短信、邮件、</a:t>
            </a:r>
            <a:r>
              <a:rPr kumimoji="0" 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OA</a:t>
            </a:r>
            <a:r>
              <a:rPr kumimoji="0" lang="zh-CN" altLang="en-US"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rPr>
              <a:t>等接收通知。</a:t>
            </a:r>
            <a:endParaRPr kumimoji="0" lang="en-HK" sz="1067" b="0" i="0" u="none" strike="noStrike" kern="100" cap="none" spc="0" normalizeH="0" baseline="0" noProof="0" dirty="0">
              <a:ln>
                <a:noFill/>
              </a:ln>
              <a:solidFill>
                <a:srgbClr val="000000"/>
              </a:solidFill>
              <a:effectLst/>
              <a:uLnTx/>
              <a:uFillTx/>
              <a:latin typeface="Microsoft YaHei" panose="020B0503020204020204" pitchFamily="34" charset="-122"/>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3947121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矩形: 圆角 20">
            <a:extLst>
              <a:ext uri="{FF2B5EF4-FFF2-40B4-BE49-F238E27FC236}">
                <a16:creationId xmlns:a16="http://schemas.microsoft.com/office/drawing/2014/main" id="{CB3C5144-6696-CE63-D349-3E19BE9B66EC}"/>
              </a:ext>
            </a:extLst>
          </p:cNvPr>
          <p:cNvSpPr/>
          <p:nvPr/>
        </p:nvSpPr>
        <p:spPr>
          <a:xfrm>
            <a:off x="3825279" y="4863880"/>
            <a:ext cx="7915360" cy="1477383"/>
          </a:xfrm>
          <a:prstGeom prst="roundRect">
            <a:avLst/>
          </a:prstGeom>
          <a:solidFill>
            <a:srgbClr val="7DA1E1"/>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8" name="矩形: 圆角 13">
            <a:extLst>
              <a:ext uri="{FF2B5EF4-FFF2-40B4-BE49-F238E27FC236}">
                <a16:creationId xmlns:a16="http://schemas.microsoft.com/office/drawing/2014/main" id="{9EEA8DDD-4390-A435-FBBA-532E48250CF3}"/>
              </a:ext>
            </a:extLst>
          </p:cNvPr>
          <p:cNvSpPr/>
          <p:nvPr/>
        </p:nvSpPr>
        <p:spPr>
          <a:xfrm>
            <a:off x="8241702" y="1122364"/>
            <a:ext cx="3843875" cy="2222026"/>
          </a:xfrm>
          <a:prstGeom prst="roundRect">
            <a:avLst/>
          </a:prstGeom>
          <a:solidFill>
            <a:srgbClr val="5687D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6" name="矩形: 圆角 5">
            <a:extLst>
              <a:ext uri="{FF2B5EF4-FFF2-40B4-BE49-F238E27FC236}">
                <a16:creationId xmlns:a16="http://schemas.microsoft.com/office/drawing/2014/main" id="{D0EEE661-9DDC-5211-8DE5-E913CC583F87}"/>
              </a:ext>
            </a:extLst>
          </p:cNvPr>
          <p:cNvSpPr/>
          <p:nvPr/>
        </p:nvSpPr>
        <p:spPr>
          <a:xfrm>
            <a:off x="2923085" y="1122364"/>
            <a:ext cx="4405966" cy="2306636"/>
          </a:xfrm>
          <a:prstGeom prst="roundRect">
            <a:avLst/>
          </a:prstGeom>
          <a:solidFill>
            <a:srgbClr val="A6BEE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2" name="图片 1" descr="1psd"/>
          <p:cNvPicPr>
            <a:picLocks noChangeAspect="1"/>
          </p:cNvPicPr>
          <p:nvPr/>
        </p:nvPicPr>
        <p:blipFill>
          <a:blip r:embed="rId5"/>
          <a:srcRect l="171" t="29809" r="223" b="4968"/>
          <a:stretch>
            <a:fillRect/>
          </a:stretch>
        </p:blipFill>
        <p:spPr>
          <a:xfrm>
            <a:off x="0" y="0"/>
            <a:ext cx="12192000" cy="650240"/>
          </a:xfrm>
          <a:prstGeom prst="rect">
            <a:avLst/>
          </a:prstGeom>
        </p:spPr>
      </p:pic>
      <p:pic>
        <p:nvPicPr>
          <p:cNvPr id="6" name="图片 5" descr="会议名称">
            <a:extLst>
              <a:ext uri="{FF2B5EF4-FFF2-40B4-BE49-F238E27FC236}">
                <a16:creationId xmlns:a16="http://schemas.microsoft.com/office/drawing/2014/main" id="{38B23AF3-D0B3-4048-3B17-C7CB955474BC}"/>
              </a:ext>
            </a:extLst>
          </p:cNvPr>
          <p:cNvPicPr>
            <a:picLocks noChangeAspect="1"/>
          </p:cNvPicPr>
          <p:nvPr/>
        </p:nvPicPr>
        <p:blipFill>
          <a:blip r:embed="rId6"/>
          <a:stretch>
            <a:fillRect/>
          </a:stretch>
        </p:blipFill>
        <p:spPr>
          <a:xfrm>
            <a:off x="9889066" y="135396"/>
            <a:ext cx="2201682" cy="230681"/>
          </a:xfrm>
          <a:prstGeom prst="rect">
            <a:avLst/>
          </a:prstGeom>
        </p:spPr>
      </p:pic>
      <p:pic>
        <p:nvPicPr>
          <p:cNvPr id="7" name="图片 6" descr="时间地点">
            <a:extLst>
              <a:ext uri="{FF2B5EF4-FFF2-40B4-BE49-F238E27FC236}">
                <a16:creationId xmlns:a16="http://schemas.microsoft.com/office/drawing/2014/main" id="{B7EC4616-E475-EEE9-5A1C-FABCACE967FA}"/>
              </a:ext>
            </a:extLst>
          </p:cNvPr>
          <p:cNvPicPr>
            <a:picLocks noChangeAspect="1"/>
          </p:cNvPicPr>
          <p:nvPr/>
        </p:nvPicPr>
        <p:blipFill>
          <a:blip r:embed="rId7"/>
          <a:stretch>
            <a:fillRect/>
          </a:stretch>
        </p:blipFill>
        <p:spPr>
          <a:xfrm>
            <a:off x="10223237" y="426643"/>
            <a:ext cx="1517402" cy="149660"/>
          </a:xfrm>
          <a:prstGeom prst="rect">
            <a:avLst/>
          </a:prstGeom>
        </p:spPr>
      </p:pic>
      <p:pic>
        <p:nvPicPr>
          <p:cNvPr id="8" name="图片 7" descr="可信安全">
            <a:extLst>
              <a:ext uri="{FF2B5EF4-FFF2-40B4-BE49-F238E27FC236}">
                <a16:creationId xmlns:a16="http://schemas.microsoft.com/office/drawing/2014/main" id="{4E89E148-CA3A-F2BE-FE11-444DA45DAE1B}"/>
              </a:ext>
            </a:extLst>
          </p:cNvPr>
          <p:cNvPicPr>
            <a:picLocks noChangeAspect="1"/>
          </p:cNvPicPr>
          <p:nvPr/>
        </p:nvPicPr>
        <p:blipFill>
          <a:blip r:embed="rId8"/>
          <a:stretch>
            <a:fillRect/>
          </a:stretch>
        </p:blipFill>
        <p:spPr>
          <a:xfrm>
            <a:off x="8010549" y="121525"/>
            <a:ext cx="1699260" cy="389890"/>
          </a:xfrm>
          <a:prstGeom prst="rect">
            <a:avLst/>
          </a:prstGeom>
        </p:spPr>
      </p:pic>
      <p:sp>
        <p:nvSpPr>
          <p:cNvPr id="11" name="标题 2">
            <a:extLst>
              <a:ext uri="{FF2B5EF4-FFF2-40B4-BE49-F238E27FC236}">
                <a16:creationId xmlns:a16="http://schemas.microsoft.com/office/drawing/2014/main" id="{4A126198-2CE2-E980-7415-03936A4484BF}"/>
              </a:ext>
            </a:extLst>
          </p:cNvPr>
          <p:cNvSpPr txBox="1">
            <a:spLocks/>
          </p:cNvSpPr>
          <p:nvPr>
            <p:custDataLst>
              <p:tags r:id="rId2"/>
            </p:custDataLst>
          </p:nvPr>
        </p:nvSpPr>
        <p:spPr>
          <a:xfrm>
            <a:off x="238067" y="160063"/>
            <a:ext cx="10968990" cy="381635"/>
          </a:xfrm>
          <a:prstGeom prst="rect">
            <a:avLst/>
          </a:prstGeom>
        </p:spPr>
        <p:txBody>
          <a:bodyPr vert="horz" lIns="90000" tIns="46800" rIns="90000" bIns="46800" rtlCol="0" anchor="ctr" anchorCtr="0">
            <a:no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HK"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标准解读</a:t>
            </a:r>
            <a:r>
              <a:rPr kumimoji="0" lang="en-US" altLang="zh-CN"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a:t>
            </a:r>
            <a:r>
              <a:rPr kumimoji="0" lang="zh-CN" altLang="en-US"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云</a:t>
            </a:r>
            <a:r>
              <a:rPr kumimoji="0" lang="en-US" altLang="zh-CN"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WAF</a:t>
            </a:r>
            <a:r>
              <a:rPr kumimoji="0" lang="zh-CN" altLang="en-US"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评估项目解析</a:t>
            </a:r>
          </a:p>
        </p:txBody>
      </p:sp>
      <p:grpSp>
        <p:nvGrpSpPr>
          <p:cNvPr id="68" name="Group">
            <a:extLst>
              <a:ext uri="{FF2B5EF4-FFF2-40B4-BE49-F238E27FC236}">
                <a16:creationId xmlns:a16="http://schemas.microsoft.com/office/drawing/2014/main" id="{41EF813A-56DA-D09D-12C9-AB0C3361ACC3}"/>
              </a:ext>
            </a:extLst>
          </p:cNvPr>
          <p:cNvGrpSpPr/>
          <p:nvPr/>
        </p:nvGrpSpPr>
        <p:grpSpPr>
          <a:xfrm>
            <a:off x="2461847" y="1320747"/>
            <a:ext cx="114300" cy="4748598"/>
            <a:chOff x="0" y="0"/>
            <a:chExt cx="228600" cy="9497194"/>
          </a:xfrm>
          <a:solidFill>
            <a:srgbClr val="2669C4"/>
          </a:solidFill>
        </p:grpSpPr>
        <p:sp>
          <p:nvSpPr>
            <p:cNvPr id="69" name="Rectangle">
              <a:extLst>
                <a:ext uri="{FF2B5EF4-FFF2-40B4-BE49-F238E27FC236}">
                  <a16:creationId xmlns:a16="http://schemas.microsoft.com/office/drawing/2014/main" id="{FCEFAA90-47E2-B553-ED28-53731A8D7D16}"/>
                </a:ext>
              </a:extLst>
            </p:cNvPr>
            <p:cNvSpPr/>
            <p:nvPr/>
          </p:nvSpPr>
          <p:spPr>
            <a:xfrm>
              <a:off x="0" y="-1"/>
              <a:ext cx="228600" cy="3416301"/>
            </a:xfrm>
            <a:prstGeom prst="rect">
              <a:avLst/>
            </a:prstGeom>
            <a:grpFill/>
            <a:ln w="12700" cap="flat">
              <a:noFill/>
              <a:miter lim="400000"/>
            </a:ln>
            <a:effectLst/>
          </p:spPr>
          <p:txBody>
            <a:bodyPr wrap="square" lIns="45720" tIns="45720" rIns="45720" bIns="45720" numCol="1" anchor="t">
              <a:noAutofit/>
            </a:bodyPr>
            <a:lstStyle/>
            <a:p>
              <a:pPr marL="0" marR="0" lvl="0" indent="0" algn="ctr" defTabSz="457200" rtl="0" eaLnBrk="1" fontAlgn="auto" latinLnBrk="0" hangingPunct="0">
                <a:lnSpc>
                  <a:spcPct val="100000"/>
                </a:lnSpc>
                <a:spcBef>
                  <a:spcPts val="0"/>
                </a:spcBef>
                <a:spcAft>
                  <a:spcPts val="0"/>
                </a:spcAft>
                <a:buClrTx/>
                <a:buSzTx/>
                <a:buFontTx/>
                <a:buNone/>
                <a:tabLst/>
                <a:defRPr>
                  <a:latin typeface="Arial"/>
                  <a:ea typeface="Arial"/>
                  <a:cs typeface="Arial"/>
                  <a:sym typeface="Arial"/>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70" name="Line">
              <a:extLst>
                <a:ext uri="{FF2B5EF4-FFF2-40B4-BE49-F238E27FC236}">
                  <a16:creationId xmlns:a16="http://schemas.microsoft.com/office/drawing/2014/main" id="{F519AB53-D8F1-F25F-FEAF-B15DAE4CDDB7}"/>
                </a:ext>
              </a:extLst>
            </p:cNvPr>
            <p:cNvSpPr/>
            <p:nvPr/>
          </p:nvSpPr>
          <p:spPr>
            <a:xfrm flipH="1">
              <a:off x="12699" y="3416300"/>
              <a:ext cx="2" cy="6080894"/>
            </a:xfrm>
            <a:prstGeom prst="line">
              <a:avLst/>
            </a:prstGeom>
            <a:grpFill/>
            <a:ln w="12700" cap="flat">
              <a:solidFill>
                <a:srgbClr val="2669C4"/>
              </a:solidFill>
              <a:prstDash val="solid"/>
              <a:miter lim="400000"/>
            </a:ln>
            <a:effectLst/>
          </p:spPr>
          <p:txBody>
            <a:bodyPr wrap="square" lIns="0" tIns="0" rIns="0" bIns="0" numCol="1" anchor="t">
              <a:noAutofit/>
            </a:bodyPr>
            <a:lstStyle/>
            <a:p>
              <a:pPr marL="0" marR="0" lvl="0" indent="0" algn="l" defTabSz="228600" rtl="0" eaLnBrk="1" fontAlgn="auto" latinLnBrk="0" hangingPunct="0">
                <a:lnSpc>
                  <a:spcPct val="100000"/>
                </a:lnSpc>
                <a:spcBef>
                  <a:spcPts val="0"/>
                </a:spcBef>
                <a:spcAft>
                  <a:spcPts val="0"/>
                </a:spcAft>
                <a:buClrTx/>
                <a:buSzTx/>
                <a:buFontTx/>
                <a:buNone/>
                <a:tabLst/>
                <a:defRPr sz="1200">
                  <a:latin typeface="+mj-lt"/>
                  <a:ea typeface="+mj-ea"/>
                  <a:cs typeface="+mj-cs"/>
                  <a:sym typeface="Helvetica"/>
                </a:defRPr>
              </a:pPr>
              <a:endParaRPr kumimoji="0" sz="600" b="0" i="0" u="none" strike="noStrike" kern="0" cap="none" spc="0" normalizeH="0" baseline="0" noProof="0">
                <a:ln>
                  <a:noFill/>
                </a:ln>
                <a:solidFill>
                  <a:srgbClr val="000000"/>
                </a:solidFill>
                <a:effectLst/>
                <a:uLnTx/>
                <a:uFillTx/>
                <a:latin typeface="Helvetica"/>
                <a:ea typeface="微软雅黑"/>
                <a:cs typeface="+mn-cs"/>
                <a:sym typeface="Helvetica"/>
              </a:endParaRPr>
            </a:p>
          </p:txBody>
        </p:sp>
      </p:grpSp>
      <p:graphicFrame>
        <p:nvGraphicFramePr>
          <p:cNvPr id="25" name="图示 4">
            <a:extLst>
              <a:ext uri="{FF2B5EF4-FFF2-40B4-BE49-F238E27FC236}">
                <a16:creationId xmlns:a16="http://schemas.microsoft.com/office/drawing/2014/main" id="{99445338-4FF0-7C91-771C-DCFEAC1D8919}"/>
              </a:ext>
            </a:extLst>
          </p:cNvPr>
          <p:cNvGraphicFramePr/>
          <p:nvPr>
            <p:extLst>
              <p:ext uri="{D42A27DB-BD31-4B8C-83A1-F6EECF244321}">
                <p14:modId xmlns:p14="http://schemas.microsoft.com/office/powerpoint/2010/main" val="4274962900"/>
              </p:ext>
            </p:extLst>
          </p:nvPr>
        </p:nvGraphicFramePr>
        <p:xfrm>
          <a:off x="5336365" y="2162288"/>
          <a:ext cx="4729753" cy="334744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TextBox 2">
            <a:extLst>
              <a:ext uri="{FF2B5EF4-FFF2-40B4-BE49-F238E27FC236}">
                <a16:creationId xmlns:a16="http://schemas.microsoft.com/office/drawing/2014/main" id="{08D8C770-82E3-5BFE-7024-BA325A298DC4}"/>
              </a:ext>
            </a:extLst>
          </p:cNvPr>
          <p:cNvSpPr txBox="1"/>
          <p:nvPr/>
        </p:nvSpPr>
        <p:spPr>
          <a:xfrm>
            <a:off x="2923085" y="1284046"/>
            <a:ext cx="4159476" cy="1898661"/>
          </a:xfrm>
          <a:prstGeom prst="rect">
            <a:avLst/>
          </a:prstGeom>
          <a:noFill/>
        </p:spPr>
        <p:txBody>
          <a:bodyPr wrap="square" rtlCol="0">
            <a:spAutoFit/>
          </a:bodyPr>
          <a:lstStyle/>
          <a:p>
            <a:pPr marL="171450" lvl="0" indent="-171450">
              <a:buFont typeface="Arial" panose="020B0604020202020204" pitchFamily="34" charset="0"/>
              <a:buChar char="•"/>
            </a:pPr>
            <a:r>
              <a:rPr lang="zh-CN" altLang="en-US" sz="1067" kern="100" dirty="0">
                <a:solidFill>
                  <a:schemeClr val="bg1"/>
                </a:solidFill>
                <a:latin typeface="Microsoft YaHei" panose="020B0503020204020204" pitchFamily="34" charset="-122"/>
              </a:rPr>
              <a:t>应支持</a:t>
            </a:r>
            <a:r>
              <a:rPr lang="zh-CN" altLang="en-US" sz="1067" b="1" kern="100" dirty="0">
                <a:solidFill>
                  <a:srgbClr val="2669C4"/>
                </a:solidFill>
                <a:latin typeface="Microsoft YaHei" panose="020B0503020204020204" pitchFamily="34" charset="-122"/>
              </a:rPr>
              <a:t>身份管理</a:t>
            </a:r>
            <a:r>
              <a:rPr lang="zh-CN" altLang="en-US" sz="1067" kern="100" dirty="0">
                <a:solidFill>
                  <a:schemeClr val="bg1"/>
                </a:solidFill>
                <a:latin typeface="Microsoft YaHei" panose="020B0503020204020204" pitchFamily="34" charset="-122"/>
              </a:rPr>
              <a:t>，如创建用户、删除用户等。</a:t>
            </a:r>
            <a:endParaRPr lang="en-HK" altLang="zh-CN" sz="1067" kern="100" dirty="0">
              <a:solidFill>
                <a:schemeClr val="bg1"/>
              </a:solidFill>
              <a:latin typeface="Microsoft YaHei" panose="020B0503020204020204" pitchFamily="34" charset="-122"/>
            </a:endParaRPr>
          </a:p>
          <a:p>
            <a:pPr marL="171450" lvl="0" indent="-171450">
              <a:buFont typeface="Arial" panose="020B0604020202020204" pitchFamily="34" charset="0"/>
              <a:buChar char="•"/>
            </a:pPr>
            <a:r>
              <a:rPr lang="zh-CN" altLang="en-US" sz="1067" kern="100" dirty="0">
                <a:solidFill>
                  <a:schemeClr val="bg1"/>
                </a:solidFill>
                <a:latin typeface="Microsoft YaHei" panose="020B0503020204020204" pitchFamily="34" charset="-122"/>
              </a:rPr>
              <a:t>应支持身份鉴别信息的</a:t>
            </a:r>
            <a:r>
              <a:rPr lang="zh-CN" altLang="en-US" sz="1067" b="1" kern="100" dirty="0">
                <a:solidFill>
                  <a:srgbClr val="2669C4"/>
                </a:solidFill>
                <a:latin typeface="Microsoft YaHei" panose="020B0503020204020204" pitchFamily="34" charset="-122"/>
              </a:rPr>
              <a:t>策略管理</a:t>
            </a:r>
            <a:r>
              <a:rPr lang="zh-CN" altLang="en-US" sz="1067" kern="100" dirty="0">
                <a:solidFill>
                  <a:schemeClr val="bg1"/>
                </a:solidFill>
                <a:latin typeface="Microsoft YaHei" panose="020B0503020204020204" pitchFamily="34" charset="-122"/>
              </a:rPr>
              <a:t>，包括但不限于最低复杂度，登录有效期，更换周期等，并在用户输入鉴别信息时进行校验。</a:t>
            </a:r>
            <a:endParaRPr lang="en-HK" altLang="zh-CN" sz="1067" kern="100" dirty="0">
              <a:solidFill>
                <a:schemeClr val="bg1"/>
              </a:solidFill>
              <a:latin typeface="Microsoft YaHei" panose="020B0503020204020204" pitchFamily="34" charset="-122"/>
            </a:endParaRPr>
          </a:p>
          <a:p>
            <a:pPr marL="171450" lvl="0" indent="-171450">
              <a:buFont typeface="Arial" panose="020B0604020202020204" pitchFamily="34" charset="0"/>
              <a:buChar char="•"/>
            </a:pPr>
            <a:r>
              <a:rPr lang="zh-CN" altLang="en-US" sz="1067" kern="100" dirty="0">
                <a:solidFill>
                  <a:schemeClr val="bg1"/>
                </a:solidFill>
                <a:latin typeface="Microsoft YaHei" panose="020B0503020204020204" pitchFamily="34" charset="-122"/>
              </a:rPr>
              <a:t>登录过程中应支持</a:t>
            </a:r>
            <a:r>
              <a:rPr lang="zh-CN" altLang="en-US" sz="1067" b="1" kern="100" dirty="0">
                <a:solidFill>
                  <a:srgbClr val="2669C4"/>
                </a:solidFill>
                <a:latin typeface="Microsoft YaHei" panose="020B0503020204020204" pitchFamily="34" charset="-122"/>
              </a:rPr>
              <a:t>双因子验证</a:t>
            </a:r>
            <a:r>
              <a:rPr lang="zh-CN" altLang="en-US" sz="1067" kern="100" dirty="0">
                <a:solidFill>
                  <a:schemeClr val="bg1"/>
                </a:solidFill>
                <a:latin typeface="Microsoft YaHei" panose="020B0503020204020204" pitchFamily="34" charset="-122"/>
              </a:rPr>
              <a:t>。</a:t>
            </a:r>
            <a:endParaRPr lang="en-HK" altLang="zh-CN" sz="1067" kern="100" dirty="0">
              <a:solidFill>
                <a:schemeClr val="bg1"/>
              </a:solidFill>
              <a:latin typeface="Microsoft YaHei" panose="020B0503020204020204" pitchFamily="34" charset="-122"/>
            </a:endParaRPr>
          </a:p>
          <a:p>
            <a:pPr marL="171450" lvl="0" indent="-171450">
              <a:buFont typeface="Arial" panose="020B0604020202020204" pitchFamily="34" charset="0"/>
              <a:buChar char="•"/>
            </a:pPr>
            <a:r>
              <a:rPr lang="zh-CN" altLang="en-US" sz="1067" kern="100" dirty="0">
                <a:solidFill>
                  <a:schemeClr val="bg1"/>
                </a:solidFill>
                <a:latin typeface="Microsoft YaHei" panose="020B0503020204020204" pitchFamily="34" charset="-122"/>
              </a:rPr>
              <a:t>应支持设置</a:t>
            </a:r>
            <a:r>
              <a:rPr lang="zh-CN" altLang="en-US" sz="1067" b="1" kern="100" dirty="0">
                <a:solidFill>
                  <a:srgbClr val="2669C4"/>
                </a:solidFill>
                <a:latin typeface="Microsoft YaHei" panose="020B0503020204020204" pitchFamily="34" charset="-122"/>
              </a:rPr>
              <a:t>控制台超时时间</a:t>
            </a:r>
            <a:endParaRPr lang="en-HK" altLang="zh-CN" sz="1067" b="1" kern="100" dirty="0">
              <a:solidFill>
                <a:srgbClr val="2669C4"/>
              </a:solidFill>
              <a:latin typeface="Microsoft YaHei" panose="020B0503020204020204" pitchFamily="34" charset="-122"/>
            </a:endParaRPr>
          </a:p>
          <a:p>
            <a:pPr marL="171450" lvl="0" indent="-171450">
              <a:buFont typeface="Arial" panose="020B0604020202020204" pitchFamily="34" charset="0"/>
              <a:buChar char="•"/>
            </a:pPr>
            <a:r>
              <a:rPr lang="zh-CN" altLang="en-US" sz="1067" kern="100" dirty="0">
                <a:solidFill>
                  <a:schemeClr val="bg1"/>
                </a:solidFill>
                <a:latin typeface="Microsoft YaHei" panose="020B0503020204020204" pitchFamily="34" charset="-122"/>
              </a:rPr>
              <a:t>应支持设置</a:t>
            </a:r>
            <a:r>
              <a:rPr lang="zh-CN" altLang="en-US" sz="1067" b="1" kern="100" dirty="0">
                <a:solidFill>
                  <a:srgbClr val="2669C4"/>
                </a:solidFill>
                <a:latin typeface="Microsoft YaHei" panose="020B0503020204020204" pitchFamily="34" charset="-122"/>
              </a:rPr>
              <a:t>最大允许同时登录设备控制台的人数</a:t>
            </a:r>
            <a:r>
              <a:rPr lang="zh-CN" altLang="en-US" sz="1067" kern="100" dirty="0">
                <a:solidFill>
                  <a:schemeClr val="bg1"/>
                </a:solidFill>
                <a:latin typeface="Microsoft YaHei" panose="020B0503020204020204" pitchFamily="34" charset="-122"/>
              </a:rPr>
              <a:t>。</a:t>
            </a:r>
            <a:endParaRPr lang="en-HK" altLang="zh-CN" sz="1067" kern="100" dirty="0">
              <a:solidFill>
                <a:schemeClr val="bg1"/>
              </a:solidFill>
              <a:latin typeface="Microsoft YaHei" panose="020B0503020204020204" pitchFamily="34" charset="-122"/>
            </a:endParaRPr>
          </a:p>
          <a:p>
            <a:pPr marL="171450" lvl="0" indent="-171450">
              <a:buFont typeface="Arial" panose="020B0604020202020204" pitchFamily="34" charset="0"/>
              <a:buChar char="•"/>
            </a:pPr>
            <a:r>
              <a:rPr lang="zh-CN" altLang="en-US" sz="1067" kern="100" dirty="0">
                <a:solidFill>
                  <a:schemeClr val="bg1"/>
                </a:solidFill>
                <a:latin typeface="Microsoft YaHei" panose="020B0503020204020204" pitchFamily="34" charset="-122"/>
              </a:rPr>
              <a:t>应设计</a:t>
            </a:r>
            <a:r>
              <a:rPr lang="zh-CN" altLang="en-US" sz="1067" b="1" kern="100" dirty="0">
                <a:solidFill>
                  <a:srgbClr val="2669C4"/>
                </a:solidFill>
                <a:latin typeface="Microsoft YaHei" panose="020B0503020204020204" pitchFamily="34" charset="-122"/>
              </a:rPr>
              <a:t>安全策略</a:t>
            </a:r>
            <a:r>
              <a:rPr lang="zh-CN" altLang="en-US" sz="1067" kern="100" dirty="0">
                <a:solidFill>
                  <a:schemeClr val="bg1"/>
                </a:solidFill>
                <a:latin typeface="Microsoft YaHei" panose="020B0503020204020204" pitchFamily="34" charset="-122"/>
              </a:rPr>
              <a:t>对异常的登录过程采取结束会话、限制登录等措施</a:t>
            </a:r>
            <a:endParaRPr lang="en-HK" altLang="zh-CN" sz="1067" kern="100" dirty="0">
              <a:solidFill>
                <a:schemeClr val="bg1"/>
              </a:solidFill>
              <a:latin typeface="Microsoft YaHei" panose="020B0503020204020204" pitchFamily="34" charset="-122"/>
            </a:endParaRPr>
          </a:p>
          <a:p>
            <a:pPr marL="171450" lvl="0" indent="-171450">
              <a:buFont typeface="Arial" panose="020B0604020202020204" pitchFamily="34" charset="0"/>
              <a:buChar char="•"/>
            </a:pPr>
            <a:r>
              <a:rPr lang="zh-CN" altLang="en-US" sz="1067" kern="100" dirty="0">
                <a:solidFill>
                  <a:schemeClr val="bg1"/>
                </a:solidFill>
                <a:latin typeface="Microsoft YaHei" panose="020B0503020204020204" pitchFamily="34" charset="-122"/>
              </a:rPr>
              <a:t>支持</a:t>
            </a:r>
            <a:r>
              <a:rPr lang="zh-CN" altLang="en-US" sz="1067" b="1" kern="100" dirty="0">
                <a:solidFill>
                  <a:srgbClr val="2669C4"/>
                </a:solidFill>
                <a:latin typeface="Microsoft YaHei" panose="020B0503020204020204" pitchFamily="34" charset="-122"/>
              </a:rPr>
              <a:t>权限管理</a:t>
            </a:r>
            <a:r>
              <a:rPr lang="zh-CN" altLang="en-US" sz="1067" kern="100" dirty="0">
                <a:solidFill>
                  <a:schemeClr val="bg1"/>
                </a:solidFill>
                <a:latin typeface="Microsoft YaHei" panose="020B0503020204020204" pitchFamily="34" charset="-122"/>
              </a:rPr>
              <a:t>，能够设置不同级别的权限控制策略。</a:t>
            </a:r>
            <a:endParaRPr lang="en-HK" altLang="zh-CN" sz="1067" kern="100" dirty="0">
              <a:solidFill>
                <a:schemeClr val="bg1"/>
              </a:solidFill>
              <a:latin typeface="Microsoft YaHei" panose="020B0503020204020204" pitchFamily="34" charset="-122"/>
            </a:endParaRPr>
          </a:p>
          <a:p>
            <a:pPr marL="171450" lvl="0" indent="-171450">
              <a:buFont typeface="Arial" panose="020B0604020202020204" pitchFamily="34" charset="0"/>
              <a:buChar char="•"/>
            </a:pPr>
            <a:r>
              <a:rPr lang="zh-CN" altLang="en-US" sz="1067" kern="100" dirty="0">
                <a:solidFill>
                  <a:schemeClr val="bg1"/>
                </a:solidFill>
                <a:latin typeface="Microsoft YaHei" panose="020B0503020204020204" pitchFamily="34" charset="-122"/>
              </a:rPr>
              <a:t>应</a:t>
            </a:r>
            <a:r>
              <a:rPr lang="zh-CN" altLang="en-US" sz="1067" b="1" kern="100" dirty="0">
                <a:solidFill>
                  <a:srgbClr val="2669C4"/>
                </a:solidFill>
                <a:latin typeface="Microsoft YaHei" panose="020B0503020204020204" pitchFamily="34" charset="-122"/>
              </a:rPr>
              <a:t>至少具备两种不同权限的管理员角色</a:t>
            </a:r>
            <a:endParaRPr lang="en-HK" altLang="zh-CN" sz="1067" b="1" kern="100" dirty="0">
              <a:solidFill>
                <a:srgbClr val="2669C4"/>
              </a:solidFill>
              <a:latin typeface="Microsoft YaHei" panose="020B0503020204020204" pitchFamily="34" charset="-122"/>
            </a:endParaRPr>
          </a:p>
          <a:p>
            <a:pPr marL="171450" lvl="0" indent="-171450">
              <a:buFont typeface="Arial" panose="020B0604020202020204" pitchFamily="34" charset="0"/>
              <a:buChar char="•"/>
            </a:pPr>
            <a:r>
              <a:rPr lang="zh-CN" altLang="en-US" sz="1067" kern="100" dirty="0">
                <a:solidFill>
                  <a:schemeClr val="bg1"/>
                </a:solidFill>
                <a:latin typeface="Microsoft YaHei" panose="020B0503020204020204" pitchFamily="34" charset="-122"/>
              </a:rPr>
              <a:t>应支持</a:t>
            </a:r>
            <a:r>
              <a:rPr lang="zh-CN" altLang="en-US" sz="1067" b="1" kern="100" dirty="0">
                <a:solidFill>
                  <a:srgbClr val="2669C4"/>
                </a:solidFill>
                <a:latin typeface="Microsoft YaHei" panose="020B0503020204020204" pitchFamily="34" charset="-122"/>
              </a:rPr>
              <a:t>租户隔离</a:t>
            </a:r>
            <a:r>
              <a:rPr lang="zh-CN" altLang="en-US" sz="1067" kern="100" dirty="0">
                <a:solidFill>
                  <a:schemeClr val="bg1"/>
                </a:solidFill>
                <a:latin typeface="Microsoft YaHei" panose="020B0503020204020204" pitchFamily="34" charset="-122"/>
              </a:rPr>
              <a:t>。</a:t>
            </a:r>
            <a:endParaRPr lang="en-HK" sz="1067" kern="100" dirty="0">
              <a:solidFill>
                <a:schemeClr val="bg1"/>
              </a:solidFill>
              <a:latin typeface="Microsoft YaHei" panose="020B0503020204020204" pitchFamily="34" charset="-122"/>
            </a:endParaRPr>
          </a:p>
        </p:txBody>
      </p:sp>
      <p:sp>
        <p:nvSpPr>
          <p:cNvPr id="4" name="TextBox 3">
            <a:extLst>
              <a:ext uri="{FF2B5EF4-FFF2-40B4-BE49-F238E27FC236}">
                <a16:creationId xmlns:a16="http://schemas.microsoft.com/office/drawing/2014/main" id="{E86F566A-488F-C6B6-731C-BA1DA6060A09}"/>
              </a:ext>
            </a:extLst>
          </p:cNvPr>
          <p:cNvSpPr txBox="1"/>
          <p:nvPr/>
        </p:nvSpPr>
        <p:spPr>
          <a:xfrm>
            <a:off x="8397414" y="1212246"/>
            <a:ext cx="3651646" cy="2011448"/>
          </a:xfrm>
          <a:prstGeom prst="rect">
            <a:avLst/>
          </a:prstGeom>
          <a:noFill/>
        </p:spPr>
        <p:txBody>
          <a:bodyPr wrap="square" rtlCol="0">
            <a:spAutoFit/>
          </a:bodyPr>
          <a:lstStyle/>
          <a:p>
            <a:pPr lvl="2"/>
            <a:r>
              <a:rPr lang="zh-CN" altLang="en-US" sz="1067" b="1" kern="100" dirty="0">
                <a:solidFill>
                  <a:schemeClr val="bg2"/>
                </a:solidFill>
                <a:latin typeface="Microsoft YaHei" panose="020B0503020204020204" pitchFamily="34" charset="-122"/>
              </a:rPr>
              <a:t>数据传输加密保护</a:t>
            </a:r>
            <a:endParaRPr lang="en-HK" sz="1067" b="1" kern="100" dirty="0">
              <a:solidFill>
                <a:schemeClr val="bg2"/>
              </a:solidFill>
              <a:latin typeface="Microsoft YaHei" panose="020B0503020204020204" pitchFamily="34" charset="-122"/>
            </a:endParaRPr>
          </a:p>
          <a:p>
            <a:pPr marL="171450" indent="-171450">
              <a:buFont typeface="Arial" panose="020B0604020202020204" pitchFamily="34" charset="0"/>
              <a:buChar char="•"/>
            </a:pPr>
            <a:r>
              <a:rPr lang="zh-CN" altLang="en-US" sz="1067" kern="100" dirty="0">
                <a:solidFill>
                  <a:schemeClr val="bg1"/>
                </a:solidFill>
                <a:latin typeface="Microsoft YaHei" panose="020B0503020204020204" pitchFamily="34" charset="-122"/>
              </a:rPr>
              <a:t>应具备数据传输过程中对加密信息的保护能力</a:t>
            </a:r>
            <a:endParaRPr lang="en-HK" altLang="zh-CN" sz="1067" kern="100" dirty="0">
              <a:solidFill>
                <a:schemeClr val="bg1"/>
              </a:solidFill>
              <a:latin typeface="Microsoft YaHei" panose="020B0503020204020204" pitchFamily="34" charset="-122"/>
            </a:endParaRPr>
          </a:p>
          <a:p>
            <a:pPr marL="171450" indent="-171450">
              <a:buFont typeface="Arial" panose="020B0604020202020204" pitchFamily="34" charset="0"/>
              <a:buChar char="•"/>
            </a:pPr>
            <a:r>
              <a:rPr lang="zh-CN" altLang="en-US" sz="1067" kern="100" dirty="0">
                <a:solidFill>
                  <a:schemeClr val="bg1"/>
                </a:solidFill>
                <a:latin typeface="Microsoft YaHei" panose="020B0503020204020204" pitchFamily="34" charset="-122"/>
              </a:rPr>
              <a:t>应支持主流对称算法或非对称算法中的一个，例如</a:t>
            </a:r>
            <a:r>
              <a:rPr lang="en-US" sz="1067" kern="100" dirty="0">
                <a:solidFill>
                  <a:schemeClr val="bg1"/>
                </a:solidFill>
                <a:latin typeface="Microsoft YaHei" panose="020B0503020204020204" pitchFamily="34" charset="-122"/>
              </a:rPr>
              <a:t>SM1</a:t>
            </a:r>
            <a:r>
              <a:rPr lang="zh-CN" altLang="en-US" sz="1067" kern="100" dirty="0">
                <a:solidFill>
                  <a:schemeClr val="bg1"/>
                </a:solidFill>
                <a:latin typeface="Microsoft YaHei" panose="020B0503020204020204" pitchFamily="34" charset="-122"/>
              </a:rPr>
              <a:t>、</a:t>
            </a:r>
            <a:r>
              <a:rPr lang="en-US" sz="1067" kern="100" dirty="0">
                <a:solidFill>
                  <a:schemeClr val="bg1"/>
                </a:solidFill>
                <a:latin typeface="Microsoft YaHei" panose="020B0503020204020204" pitchFamily="34" charset="-122"/>
              </a:rPr>
              <a:t>SM4</a:t>
            </a:r>
            <a:r>
              <a:rPr lang="zh-CN" altLang="en-US" sz="1067" kern="100" dirty="0">
                <a:solidFill>
                  <a:schemeClr val="bg1"/>
                </a:solidFill>
                <a:latin typeface="Microsoft YaHei" panose="020B0503020204020204" pitchFamily="34" charset="-122"/>
              </a:rPr>
              <a:t>、</a:t>
            </a:r>
            <a:r>
              <a:rPr lang="en-US" sz="1067" kern="100" dirty="0">
                <a:solidFill>
                  <a:schemeClr val="bg1"/>
                </a:solidFill>
                <a:latin typeface="Microsoft YaHei" panose="020B0503020204020204" pitchFamily="34" charset="-122"/>
              </a:rPr>
              <a:t>AES</a:t>
            </a:r>
            <a:r>
              <a:rPr lang="zh-CN" altLang="en-US" sz="1067" kern="100" dirty="0">
                <a:solidFill>
                  <a:schemeClr val="bg1"/>
                </a:solidFill>
                <a:latin typeface="Microsoft YaHei" panose="020B0503020204020204" pitchFamily="34" charset="-122"/>
              </a:rPr>
              <a:t>或</a:t>
            </a:r>
            <a:r>
              <a:rPr lang="en-US" sz="1067" kern="100" dirty="0">
                <a:solidFill>
                  <a:schemeClr val="bg1"/>
                </a:solidFill>
                <a:latin typeface="Microsoft YaHei" panose="020B0503020204020204" pitchFamily="34" charset="-122"/>
              </a:rPr>
              <a:t>SM2</a:t>
            </a:r>
            <a:r>
              <a:rPr lang="zh-CN" altLang="en-US" sz="1067" kern="100" dirty="0">
                <a:solidFill>
                  <a:schemeClr val="bg1"/>
                </a:solidFill>
                <a:latin typeface="Microsoft YaHei" panose="020B0503020204020204" pitchFamily="34" charset="-122"/>
              </a:rPr>
              <a:t>、</a:t>
            </a:r>
            <a:r>
              <a:rPr lang="en-US" sz="1067" kern="100" dirty="0">
                <a:solidFill>
                  <a:schemeClr val="bg1"/>
                </a:solidFill>
                <a:latin typeface="Microsoft YaHei" panose="020B0503020204020204" pitchFamily="34" charset="-122"/>
              </a:rPr>
              <a:t>RSA2048</a:t>
            </a:r>
            <a:r>
              <a:rPr lang="zh-CN" altLang="en-US" sz="1067" kern="100" dirty="0">
                <a:solidFill>
                  <a:schemeClr val="bg1"/>
                </a:solidFill>
                <a:latin typeface="Microsoft YaHei" panose="020B0503020204020204" pitchFamily="34" charset="-122"/>
              </a:rPr>
              <a:t>。</a:t>
            </a:r>
            <a:endParaRPr lang="en-HK" altLang="zh-CN" sz="1067" kern="100" dirty="0">
              <a:solidFill>
                <a:schemeClr val="bg1"/>
              </a:solidFill>
              <a:latin typeface="Microsoft YaHei" panose="020B0503020204020204" pitchFamily="34" charset="-122"/>
            </a:endParaRPr>
          </a:p>
          <a:p>
            <a:pPr marL="171450" indent="-171450">
              <a:buFont typeface="Arial" panose="020B0604020202020204" pitchFamily="34" charset="0"/>
              <a:buChar char="•"/>
            </a:pPr>
            <a:endParaRPr lang="en-HK" sz="1067" kern="100" dirty="0">
              <a:solidFill>
                <a:schemeClr val="bg1"/>
              </a:solidFill>
              <a:latin typeface="Microsoft YaHei" panose="020B0503020204020204" pitchFamily="34" charset="-122"/>
            </a:endParaRPr>
          </a:p>
          <a:p>
            <a:pPr marL="171450" indent="-171450">
              <a:buFont typeface="Arial" panose="020B0604020202020204" pitchFamily="34" charset="0"/>
              <a:buChar char="•"/>
            </a:pPr>
            <a:endParaRPr lang="en-HK" sz="1067" kern="100" dirty="0">
              <a:solidFill>
                <a:schemeClr val="bg1"/>
              </a:solidFill>
              <a:latin typeface="Microsoft YaHei" panose="020B0503020204020204" pitchFamily="34" charset="-122"/>
            </a:endParaRPr>
          </a:p>
          <a:p>
            <a:pPr lvl="2"/>
            <a:r>
              <a:rPr lang="zh-CN" altLang="en-US" sz="1067" b="1" kern="100" dirty="0">
                <a:solidFill>
                  <a:schemeClr val="bg1"/>
                </a:solidFill>
                <a:latin typeface="Microsoft YaHei" panose="020B0503020204020204" pitchFamily="34" charset="-122"/>
              </a:rPr>
              <a:t>数据存储加密保护</a:t>
            </a:r>
            <a:endParaRPr lang="en-HK" sz="1067" b="1" kern="100" dirty="0">
              <a:solidFill>
                <a:schemeClr val="bg1"/>
              </a:solidFill>
              <a:latin typeface="Microsoft YaHei" panose="020B0503020204020204" pitchFamily="34" charset="-122"/>
            </a:endParaRPr>
          </a:p>
          <a:p>
            <a:pPr marL="171450" lvl="0" indent="-171450">
              <a:buFont typeface="Arial" panose="020B0604020202020204" pitchFamily="34" charset="0"/>
              <a:buChar char="•"/>
            </a:pPr>
            <a:r>
              <a:rPr lang="zh-CN" altLang="en-US" sz="1067" kern="100" dirty="0">
                <a:solidFill>
                  <a:schemeClr val="bg1"/>
                </a:solidFill>
                <a:latin typeface="Microsoft YaHei" panose="020B0503020204020204" pitchFamily="34" charset="-122"/>
              </a:rPr>
              <a:t>应保证系统中存储的日志不能打印敏感数据。</a:t>
            </a:r>
            <a:endParaRPr lang="en-HK" altLang="zh-CN" sz="1067" kern="100" dirty="0">
              <a:solidFill>
                <a:schemeClr val="bg1"/>
              </a:solidFill>
              <a:latin typeface="Microsoft YaHei" panose="020B0503020204020204" pitchFamily="34" charset="-122"/>
            </a:endParaRPr>
          </a:p>
          <a:p>
            <a:pPr marL="171450" lvl="0" indent="-171450">
              <a:buFont typeface="Arial" panose="020B0604020202020204" pitchFamily="34" charset="0"/>
              <a:buChar char="•"/>
            </a:pPr>
            <a:r>
              <a:rPr lang="zh-CN" altLang="en-US" sz="1067" kern="100" dirty="0">
                <a:solidFill>
                  <a:schemeClr val="bg1"/>
                </a:solidFill>
                <a:latin typeface="Microsoft YaHei" panose="020B0503020204020204" pitchFamily="34" charset="-122"/>
              </a:rPr>
              <a:t>应支持主流对称算法或非对称算法中的一个，本文件凡涉及密码算法的相关内容，按国家有关规定实施。</a:t>
            </a:r>
            <a:endParaRPr lang="en-HK" sz="1067" kern="100" dirty="0">
              <a:solidFill>
                <a:schemeClr val="bg1"/>
              </a:solidFill>
              <a:latin typeface="Microsoft YaHei" panose="020B0503020204020204" pitchFamily="34" charset="-122"/>
            </a:endParaRPr>
          </a:p>
          <a:p>
            <a:endParaRPr lang="en-US" dirty="0"/>
          </a:p>
        </p:txBody>
      </p:sp>
      <p:sp>
        <p:nvSpPr>
          <p:cNvPr id="9" name="TextBox 8">
            <a:extLst>
              <a:ext uri="{FF2B5EF4-FFF2-40B4-BE49-F238E27FC236}">
                <a16:creationId xmlns:a16="http://schemas.microsoft.com/office/drawing/2014/main" id="{953D9387-688E-1E0C-A386-2E66D635B285}"/>
              </a:ext>
            </a:extLst>
          </p:cNvPr>
          <p:cNvSpPr txBox="1"/>
          <p:nvPr/>
        </p:nvSpPr>
        <p:spPr>
          <a:xfrm>
            <a:off x="3901944" y="5443152"/>
            <a:ext cx="4339758" cy="584968"/>
          </a:xfrm>
          <a:prstGeom prst="rect">
            <a:avLst/>
          </a:prstGeom>
          <a:noFill/>
        </p:spPr>
        <p:txBody>
          <a:bodyPr wrap="square" rtlCol="0">
            <a:spAutoFit/>
          </a:bodyPr>
          <a:lstStyle/>
          <a:p>
            <a:pPr marL="171450" lvl="0" indent="-171450">
              <a:buFont typeface="Arial" panose="020B0604020202020204" pitchFamily="34" charset="0"/>
              <a:buChar char="•"/>
            </a:pPr>
            <a:r>
              <a:rPr lang="zh-CN" altLang="en-US" sz="1067" kern="100" dirty="0">
                <a:solidFill>
                  <a:schemeClr val="bg2"/>
                </a:solidFill>
                <a:latin typeface="Microsoft YaHei" panose="020B0503020204020204" pitchFamily="34" charset="-122"/>
              </a:rPr>
              <a:t>应支持在数据存储过程中提供给对数据加解密的能力</a:t>
            </a:r>
            <a:endParaRPr lang="en-HK" altLang="zh-CN" sz="1067" kern="100" dirty="0">
              <a:solidFill>
                <a:schemeClr val="bg2"/>
              </a:solidFill>
              <a:latin typeface="Microsoft YaHei" panose="020B0503020204020204" pitchFamily="34" charset="-122"/>
            </a:endParaRPr>
          </a:p>
          <a:p>
            <a:pPr marL="171450" lvl="0" indent="-171450">
              <a:buFont typeface="Arial" panose="020B0604020202020204" pitchFamily="34" charset="0"/>
              <a:buChar char="•"/>
            </a:pPr>
            <a:r>
              <a:rPr lang="zh-CN" altLang="en-US" sz="1067" kern="100" dirty="0">
                <a:solidFill>
                  <a:schemeClr val="bg2"/>
                </a:solidFill>
                <a:latin typeface="Microsoft YaHei" panose="020B0503020204020204" pitchFamily="34" charset="-122"/>
              </a:rPr>
              <a:t>应支持组件的及时更新替换，以保证</a:t>
            </a:r>
            <a:r>
              <a:rPr lang="en-US" sz="1067" kern="100" dirty="0">
                <a:solidFill>
                  <a:schemeClr val="bg2"/>
                </a:solidFill>
                <a:latin typeface="Microsoft YaHei" panose="020B0503020204020204" pitchFamily="34" charset="-122"/>
              </a:rPr>
              <a:t>WAF</a:t>
            </a:r>
            <a:r>
              <a:rPr lang="zh-CN" altLang="en-US" sz="1067" kern="100" dirty="0">
                <a:solidFill>
                  <a:schemeClr val="bg2"/>
                </a:solidFill>
                <a:latin typeface="Microsoft YaHei" panose="020B0503020204020204" pitchFamily="34" charset="-122"/>
              </a:rPr>
              <a:t>本身的生命周期的安全性。</a:t>
            </a:r>
            <a:endParaRPr lang="en-HK" altLang="zh-CN" sz="1067" kern="100" dirty="0">
              <a:solidFill>
                <a:schemeClr val="bg2"/>
              </a:solidFill>
              <a:latin typeface="Microsoft YaHei" panose="020B0503020204020204" pitchFamily="34" charset="-122"/>
            </a:endParaRPr>
          </a:p>
          <a:p>
            <a:pPr marL="171450" lvl="0" indent="-171450">
              <a:buFont typeface="Arial" panose="020B0604020202020204" pitchFamily="34" charset="0"/>
              <a:buChar char="•"/>
            </a:pPr>
            <a:r>
              <a:rPr lang="zh-CN" altLang="en-US" sz="1067" kern="100" dirty="0">
                <a:solidFill>
                  <a:schemeClr val="bg2"/>
                </a:solidFill>
                <a:latin typeface="Microsoft YaHei" panose="020B0503020204020204" pitchFamily="34" charset="-122"/>
              </a:rPr>
              <a:t>应支持堡垒机访问。</a:t>
            </a:r>
            <a:endParaRPr lang="en-HK" sz="1067" kern="100" dirty="0">
              <a:solidFill>
                <a:schemeClr val="bg2"/>
              </a:solidFill>
              <a:latin typeface="Microsoft YaHei" panose="020B0503020204020204" pitchFamily="34" charset="-122"/>
            </a:endParaRPr>
          </a:p>
        </p:txBody>
      </p:sp>
      <p:sp>
        <p:nvSpPr>
          <p:cNvPr id="36" name="ADD THE TITLE OF THIS GRAPH">
            <a:extLst>
              <a:ext uri="{FF2B5EF4-FFF2-40B4-BE49-F238E27FC236}">
                <a16:creationId xmlns:a16="http://schemas.microsoft.com/office/drawing/2014/main" id="{07C2A859-D53A-B7CB-C8CA-66778C1A48F0}"/>
              </a:ext>
            </a:extLst>
          </p:cNvPr>
          <p:cNvSpPr txBox="1"/>
          <p:nvPr/>
        </p:nvSpPr>
        <p:spPr>
          <a:xfrm>
            <a:off x="106423" y="3028897"/>
            <a:ext cx="2333909"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45720" bIns="45720">
            <a:spAutoFit/>
          </a:bodyPr>
          <a:lstStyle>
            <a:lvl1pPr>
              <a:defRPr sz="7200">
                <a:solidFill>
                  <a:srgbClr val="808080"/>
                </a:solidFill>
                <a:latin typeface="Arial"/>
                <a:ea typeface="Arial"/>
                <a:cs typeface="Arial"/>
                <a:sym typeface="Arial"/>
              </a:defRPr>
            </a:lvl1pPr>
          </a:lstStyle>
          <a:p>
            <a:pPr marL="0" marR="0" lvl="0" indent="0" algn="l" defTabSz="457200" rtl="0" eaLnBrk="1" fontAlgn="auto" latinLnBrk="0" hangingPunct="0">
              <a:lnSpc>
                <a:spcPct val="100000"/>
              </a:lnSpc>
              <a:spcBef>
                <a:spcPts val="0"/>
              </a:spcBef>
              <a:spcAft>
                <a:spcPts val="0"/>
              </a:spcAft>
              <a:buClrTx/>
              <a:buSzTx/>
              <a:buFontTx/>
              <a:buNone/>
              <a:tabLst/>
              <a:defRPr sz="3600">
                <a:solidFill>
                  <a:srgbClr val="000000"/>
                </a:solidFill>
                <a:latin typeface="+mn-lt"/>
                <a:ea typeface="+mn-ea"/>
                <a:cs typeface="+mn-cs"/>
                <a:sym typeface="Trebuchet MS"/>
              </a:defRPr>
            </a:pPr>
            <a:r>
              <a:rPr kumimoji="0" lang="en-HK" sz="2800" b="1" i="0" u="none" strike="noStrike" kern="0" cap="none" spc="0" normalizeH="0" baseline="0" noProof="0" dirty="0" err="1">
                <a:ln>
                  <a:noFill/>
                </a:ln>
                <a:solidFill>
                  <a:srgbClr val="2669C4"/>
                </a:solidFill>
                <a:effectLst/>
                <a:uLnTx/>
                <a:uFillTx/>
                <a:latin typeface="Arial"/>
                <a:ea typeface="微软雅黑"/>
                <a:cs typeface="Arial"/>
                <a:sym typeface="Trebuchet MS"/>
              </a:rPr>
              <a:t>通用安全能力</a:t>
            </a:r>
            <a:endParaRPr kumimoji="0" sz="2800" b="1" i="0" u="none" strike="noStrike" kern="0" cap="none" spc="0" normalizeH="0" baseline="0" noProof="0" dirty="0">
              <a:ln>
                <a:noFill/>
              </a:ln>
              <a:solidFill>
                <a:srgbClr val="2669C4"/>
              </a:solidFill>
              <a:effectLst/>
              <a:uLnTx/>
              <a:uFillTx/>
              <a:latin typeface="Arial"/>
              <a:ea typeface="微软雅黑"/>
              <a:cs typeface="Arial"/>
              <a:sym typeface="Trebuchet MS"/>
            </a:endParaRPr>
          </a:p>
        </p:txBody>
      </p:sp>
      <p:sp>
        <p:nvSpPr>
          <p:cNvPr id="5" name="TextBox 4">
            <a:extLst>
              <a:ext uri="{FF2B5EF4-FFF2-40B4-BE49-F238E27FC236}">
                <a16:creationId xmlns:a16="http://schemas.microsoft.com/office/drawing/2014/main" id="{39C4514F-D787-86D0-9587-B4D3A868F013}"/>
              </a:ext>
            </a:extLst>
          </p:cNvPr>
          <p:cNvSpPr txBox="1"/>
          <p:nvPr/>
        </p:nvSpPr>
        <p:spPr>
          <a:xfrm>
            <a:off x="8763357" y="5443152"/>
            <a:ext cx="2704074" cy="861967"/>
          </a:xfrm>
          <a:prstGeom prst="rect">
            <a:avLst/>
          </a:prstGeom>
          <a:noFill/>
        </p:spPr>
        <p:txBody>
          <a:bodyPr wrap="none" rtlCol="0">
            <a:spAutoFit/>
          </a:bodyPr>
          <a:lstStyle/>
          <a:p>
            <a:pPr marL="171450" lvl="0" indent="-171450">
              <a:buFont typeface="Arial" panose="020B0604020202020204" pitchFamily="34" charset="0"/>
              <a:buChar char="•"/>
            </a:pPr>
            <a:r>
              <a:rPr lang="zh-CN" altLang="en-US" sz="1067" kern="100" dirty="0">
                <a:solidFill>
                  <a:schemeClr val="bg2"/>
                </a:solidFill>
                <a:latin typeface="Microsoft YaHei" panose="020B0503020204020204" pitchFamily="34" charset="-122"/>
              </a:rPr>
              <a:t>应具备多节点线路的快速容灾功能。</a:t>
            </a:r>
            <a:endParaRPr lang="en-HK" altLang="zh-CN" sz="1067" kern="100" dirty="0">
              <a:solidFill>
                <a:schemeClr val="bg2"/>
              </a:solidFill>
              <a:latin typeface="Microsoft YaHei" panose="020B0503020204020204" pitchFamily="34" charset="-122"/>
            </a:endParaRPr>
          </a:p>
          <a:p>
            <a:pPr marL="171450" lvl="0" indent="-171450">
              <a:buFont typeface="Arial" panose="020B0604020202020204" pitchFamily="34" charset="0"/>
              <a:buChar char="•"/>
            </a:pPr>
            <a:r>
              <a:rPr lang="zh-CN" altLang="en-US" sz="1067" kern="100" dirty="0">
                <a:solidFill>
                  <a:schemeClr val="bg2"/>
                </a:solidFill>
                <a:latin typeface="Microsoft YaHei" panose="020B0503020204020204" pitchFamily="34" charset="-122"/>
              </a:rPr>
              <a:t>应具备对云</a:t>
            </a:r>
            <a:r>
              <a:rPr lang="en-US" sz="1067" kern="100" dirty="0">
                <a:solidFill>
                  <a:schemeClr val="bg2"/>
                </a:solidFill>
                <a:latin typeface="Microsoft YaHei" panose="020B0503020204020204" pitchFamily="34" charset="-122"/>
              </a:rPr>
              <a:t>WAF</a:t>
            </a:r>
            <a:r>
              <a:rPr lang="zh-CN" altLang="en-US" sz="1067" kern="100" dirty="0">
                <a:solidFill>
                  <a:schemeClr val="bg2"/>
                </a:solidFill>
                <a:latin typeface="Microsoft YaHei" panose="020B0503020204020204" pitchFamily="34" charset="-122"/>
              </a:rPr>
              <a:t>抗</a:t>
            </a:r>
            <a:r>
              <a:rPr lang="en-US" sz="1067" kern="100" dirty="0">
                <a:solidFill>
                  <a:schemeClr val="bg2"/>
                </a:solidFill>
                <a:latin typeface="Microsoft YaHei" panose="020B0503020204020204" pitchFamily="34" charset="-122"/>
              </a:rPr>
              <a:t>D</a:t>
            </a:r>
            <a:r>
              <a:rPr lang="zh-CN" altLang="en-US" sz="1067" kern="100" dirty="0">
                <a:solidFill>
                  <a:schemeClr val="bg2"/>
                </a:solidFill>
                <a:latin typeface="Microsoft YaHei" panose="020B0503020204020204" pitchFamily="34" charset="-122"/>
              </a:rPr>
              <a:t>防护能力。 </a:t>
            </a:r>
            <a:endParaRPr lang="en-HK" altLang="zh-CN" sz="1067" kern="100" dirty="0">
              <a:solidFill>
                <a:schemeClr val="bg2"/>
              </a:solidFill>
              <a:latin typeface="Microsoft YaHei" panose="020B0503020204020204" pitchFamily="34" charset="-122"/>
            </a:endParaRPr>
          </a:p>
          <a:p>
            <a:pPr marL="171450" lvl="0" indent="-171450">
              <a:buFont typeface="Arial" panose="020B0604020202020204" pitchFamily="34" charset="0"/>
              <a:buChar char="•"/>
            </a:pPr>
            <a:r>
              <a:rPr lang="zh-CN" altLang="en-US" sz="1067" kern="100" dirty="0">
                <a:solidFill>
                  <a:schemeClr val="bg2"/>
                </a:solidFill>
                <a:latin typeface="Microsoft YaHei" panose="020B0503020204020204" pitchFamily="34" charset="-122"/>
              </a:rPr>
              <a:t>应保证对云</a:t>
            </a:r>
            <a:r>
              <a:rPr lang="en-US" sz="1067" kern="100" dirty="0">
                <a:solidFill>
                  <a:schemeClr val="bg2"/>
                </a:solidFill>
                <a:latin typeface="Microsoft YaHei" panose="020B0503020204020204" pitchFamily="34" charset="-122"/>
              </a:rPr>
              <a:t>WAF</a:t>
            </a:r>
            <a:r>
              <a:rPr lang="zh-CN" altLang="en-US" sz="1067" kern="100" dirty="0">
                <a:solidFill>
                  <a:schemeClr val="bg2"/>
                </a:solidFill>
                <a:latin typeface="Microsoft YaHei" panose="020B0503020204020204" pitchFamily="34" charset="-122"/>
              </a:rPr>
              <a:t>的管理平台提供防护。</a:t>
            </a:r>
            <a:endParaRPr lang="en-HK" sz="1067" kern="100" dirty="0">
              <a:solidFill>
                <a:schemeClr val="bg2"/>
              </a:solidFill>
              <a:latin typeface="Microsoft YaHei" panose="020B0503020204020204" pitchFamily="34" charset="-122"/>
            </a:endParaRPr>
          </a:p>
          <a:p>
            <a:endParaRPr lang="en-US" dirty="0"/>
          </a:p>
        </p:txBody>
      </p:sp>
    </p:spTree>
    <p:custDataLst>
      <p:tags r:id="rId1"/>
    </p:custDataLst>
    <p:extLst>
      <p:ext uri="{BB962C8B-B14F-4D97-AF65-F5344CB8AC3E}">
        <p14:creationId xmlns:p14="http://schemas.microsoft.com/office/powerpoint/2010/main" val="210917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1psd"/>
          <p:cNvPicPr>
            <a:picLocks noChangeAspect="1"/>
          </p:cNvPicPr>
          <p:nvPr/>
        </p:nvPicPr>
        <p:blipFill>
          <a:blip r:embed="rId5"/>
          <a:srcRect l="171" t="29809" r="223" b="4968"/>
          <a:stretch>
            <a:fillRect/>
          </a:stretch>
        </p:blipFill>
        <p:spPr>
          <a:xfrm>
            <a:off x="0" y="0"/>
            <a:ext cx="12192000" cy="650240"/>
          </a:xfrm>
          <a:prstGeom prst="rect">
            <a:avLst/>
          </a:prstGeom>
        </p:spPr>
      </p:pic>
      <p:pic>
        <p:nvPicPr>
          <p:cNvPr id="6" name="图片 5" descr="会议名称">
            <a:extLst>
              <a:ext uri="{FF2B5EF4-FFF2-40B4-BE49-F238E27FC236}">
                <a16:creationId xmlns:a16="http://schemas.microsoft.com/office/drawing/2014/main" id="{38B23AF3-D0B3-4048-3B17-C7CB955474BC}"/>
              </a:ext>
            </a:extLst>
          </p:cNvPr>
          <p:cNvPicPr>
            <a:picLocks noChangeAspect="1"/>
          </p:cNvPicPr>
          <p:nvPr/>
        </p:nvPicPr>
        <p:blipFill>
          <a:blip r:embed="rId6"/>
          <a:stretch>
            <a:fillRect/>
          </a:stretch>
        </p:blipFill>
        <p:spPr>
          <a:xfrm>
            <a:off x="9889066" y="135396"/>
            <a:ext cx="2201682" cy="230681"/>
          </a:xfrm>
          <a:prstGeom prst="rect">
            <a:avLst/>
          </a:prstGeom>
        </p:spPr>
      </p:pic>
      <p:pic>
        <p:nvPicPr>
          <p:cNvPr id="7" name="图片 6" descr="时间地点">
            <a:extLst>
              <a:ext uri="{FF2B5EF4-FFF2-40B4-BE49-F238E27FC236}">
                <a16:creationId xmlns:a16="http://schemas.microsoft.com/office/drawing/2014/main" id="{B7EC4616-E475-EEE9-5A1C-FABCACE967FA}"/>
              </a:ext>
            </a:extLst>
          </p:cNvPr>
          <p:cNvPicPr>
            <a:picLocks noChangeAspect="1"/>
          </p:cNvPicPr>
          <p:nvPr/>
        </p:nvPicPr>
        <p:blipFill>
          <a:blip r:embed="rId7"/>
          <a:stretch>
            <a:fillRect/>
          </a:stretch>
        </p:blipFill>
        <p:spPr>
          <a:xfrm>
            <a:off x="10223237" y="426643"/>
            <a:ext cx="1517402" cy="149660"/>
          </a:xfrm>
          <a:prstGeom prst="rect">
            <a:avLst/>
          </a:prstGeom>
        </p:spPr>
      </p:pic>
      <p:pic>
        <p:nvPicPr>
          <p:cNvPr id="8" name="图片 7" descr="可信安全">
            <a:extLst>
              <a:ext uri="{FF2B5EF4-FFF2-40B4-BE49-F238E27FC236}">
                <a16:creationId xmlns:a16="http://schemas.microsoft.com/office/drawing/2014/main" id="{4E89E148-CA3A-F2BE-FE11-444DA45DAE1B}"/>
              </a:ext>
            </a:extLst>
          </p:cNvPr>
          <p:cNvPicPr>
            <a:picLocks noChangeAspect="1"/>
          </p:cNvPicPr>
          <p:nvPr/>
        </p:nvPicPr>
        <p:blipFill>
          <a:blip r:embed="rId8"/>
          <a:stretch>
            <a:fillRect/>
          </a:stretch>
        </p:blipFill>
        <p:spPr>
          <a:xfrm>
            <a:off x="8010549" y="121525"/>
            <a:ext cx="1699260" cy="389890"/>
          </a:xfrm>
          <a:prstGeom prst="rect">
            <a:avLst/>
          </a:prstGeom>
        </p:spPr>
      </p:pic>
      <p:sp>
        <p:nvSpPr>
          <p:cNvPr id="11" name="标题 2">
            <a:extLst>
              <a:ext uri="{FF2B5EF4-FFF2-40B4-BE49-F238E27FC236}">
                <a16:creationId xmlns:a16="http://schemas.microsoft.com/office/drawing/2014/main" id="{4A126198-2CE2-E980-7415-03936A4484BF}"/>
              </a:ext>
            </a:extLst>
          </p:cNvPr>
          <p:cNvSpPr txBox="1">
            <a:spLocks/>
          </p:cNvSpPr>
          <p:nvPr>
            <p:custDataLst>
              <p:tags r:id="rId2"/>
            </p:custDataLst>
          </p:nvPr>
        </p:nvSpPr>
        <p:spPr>
          <a:xfrm>
            <a:off x="238067" y="160063"/>
            <a:ext cx="10968990" cy="381635"/>
          </a:xfrm>
          <a:prstGeom prst="rect">
            <a:avLst/>
          </a:prstGeom>
        </p:spPr>
        <p:txBody>
          <a:bodyPr vert="horz" lIns="90000" tIns="46800" rIns="90000" bIns="46800" rtlCol="0" anchor="ctr" anchorCtr="0">
            <a:no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标准解读</a:t>
            </a:r>
            <a:r>
              <a:rPr kumimoji="0" lang="en-US" altLang="zh-CN"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a:t>
            </a:r>
            <a:r>
              <a:rPr kumimoji="0" lang="zh-CN" altLang="en-US"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云</a:t>
            </a:r>
            <a:r>
              <a:rPr kumimoji="0" lang="en-US" altLang="zh-CN"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WAF</a:t>
            </a:r>
            <a:r>
              <a:rPr kumimoji="0" lang="zh-CN" altLang="en-US"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能力要求框架解析</a:t>
            </a:r>
          </a:p>
        </p:txBody>
      </p:sp>
      <p:grpSp>
        <p:nvGrpSpPr>
          <p:cNvPr id="56" name="Group">
            <a:extLst>
              <a:ext uri="{FF2B5EF4-FFF2-40B4-BE49-F238E27FC236}">
                <a16:creationId xmlns:a16="http://schemas.microsoft.com/office/drawing/2014/main" id="{82843E4F-2B6E-21C5-847D-C5ECA82702CB}"/>
              </a:ext>
            </a:extLst>
          </p:cNvPr>
          <p:cNvGrpSpPr/>
          <p:nvPr/>
        </p:nvGrpSpPr>
        <p:grpSpPr>
          <a:xfrm>
            <a:off x="2453103" y="1340872"/>
            <a:ext cx="114300" cy="4748598"/>
            <a:chOff x="0" y="0"/>
            <a:chExt cx="228600" cy="9497194"/>
          </a:xfrm>
          <a:solidFill>
            <a:srgbClr val="2669C4"/>
          </a:solidFill>
        </p:grpSpPr>
        <p:sp>
          <p:nvSpPr>
            <p:cNvPr id="57" name="Rectangle">
              <a:extLst>
                <a:ext uri="{FF2B5EF4-FFF2-40B4-BE49-F238E27FC236}">
                  <a16:creationId xmlns:a16="http://schemas.microsoft.com/office/drawing/2014/main" id="{828A40AD-90D4-955C-B936-3EADA4C25239}"/>
                </a:ext>
              </a:extLst>
            </p:cNvPr>
            <p:cNvSpPr/>
            <p:nvPr/>
          </p:nvSpPr>
          <p:spPr>
            <a:xfrm>
              <a:off x="0" y="-1"/>
              <a:ext cx="228600" cy="3416301"/>
            </a:xfrm>
            <a:prstGeom prst="rect">
              <a:avLst/>
            </a:prstGeom>
            <a:grpFill/>
            <a:ln w="12700" cap="flat">
              <a:noFill/>
              <a:miter lim="400000"/>
            </a:ln>
            <a:effectLst/>
          </p:spPr>
          <p:txBody>
            <a:bodyPr wrap="square" lIns="45720" tIns="45720" rIns="45720" bIns="45720" numCol="1" anchor="t">
              <a:noAutofit/>
            </a:bodyPr>
            <a:lstStyle/>
            <a:p>
              <a:pPr marL="0" marR="0" lvl="0" indent="0" algn="ctr" defTabSz="457200" rtl="0" eaLnBrk="1" fontAlgn="auto" latinLnBrk="0" hangingPunct="0">
                <a:lnSpc>
                  <a:spcPct val="100000"/>
                </a:lnSpc>
                <a:spcBef>
                  <a:spcPts val="0"/>
                </a:spcBef>
                <a:spcAft>
                  <a:spcPts val="0"/>
                </a:spcAft>
                <a:buClrTx/>
                <a:buSzTx/>
                <a:buFontTx/>
                <a:buNone/>
                <a:tabLst/>
                <a:defRPr>
                  <a:latin typeface="Arial"/>
                  <a:ea typeface="Arial"/>
                  <a:cs typeface="Arial"/>
                  <a:sym typeface="Arial"/>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58" name="Line">
              <a:extLst>
                <a:ext uri="{FF2B5EF4-FFF2-40B4-BE49-F238E27FC236}">
                  <a16:creationId xmlns:a16="http://schemas.microsoft.com/office/drawing/2014/main" id="{CEFC6645-75A8-EB11-D53D-DBF0A475CF58}"/>
                </a:ext>
              </a:extLst>
            </p:cNvPr>
            <p:cNvSpPr/>
            <p:nvPr/>
          </p:nvSpPr>
          <p:spPr>
            <a:xfrm flipH="1">
              <a:off x="12699" y="3416300"/>
              <a:ext cx="2" cy="6080894"/>
            </a:xfrm>
            <a:prstGeom prst="line">
              <a:avLst/>
            </a:prstGeom>
            <a:grpFill/>
            <a:ln w="12700" cap="flat">
              <a:solidFill>
                <a:srgbClr val="2669C4"/>
              </a:solidFill>
              <a:prstDash val="solid"/>
              <a:miter lim="400000"/>
            </a:ln>
            <a:effectLst/>
          </p:spPr>
          <p:txBody>
            <a:bodyPr wrap="square" lIns="0" tIns="0" rIns="0" bIns="0" numCol="1" anchor="t">
              <a:noAutofit/>
            </a:bodyPr>
            <a:lstStyle/>
            <a:p>
              <a:pPr marL="0" marR="0" lvl="0" indent="0" algn="l" defTabSz="228600" rtl="0" eaLnBrk="1" fontAlgn="auto" latinLnBrk="0" hangingPunct="0">
                <a:lnSpc>
                  <a:spcPct val="100000"/>
                </a:lnSpc>
                <a:spcBef>
                  <a:spcPts val="0"/>
                </a:spcBef>
                <a:spcAft>
                  <a:spcPts val="0"/>
                </a:spcAft>
                <a:buClrTx/>
                <a:buSzTx/>
                <a:buFontTx/>
                <a:buNone/>
                <a:tabLst/>
                <a:defRPr sz="1200">
                  <a:latin typeface="+mj-lt"/>
                  <a:ea typeface="+mj-ea"/>
                  <a:cs typeface="+mj-cs"/>
                  <a:sym typeface="Helvetica"/>
                </a:defRPr>
              </a:pPr>
              <a:endParaRPr kumimoji="0" sz="600" b="0" i="0" u="none" strike="noStrike" kern="0" cap="none" spc="0" normalizeH="0" baseline="0" noProof="0">
                <a:ln>
                  <a:noFill/>
                </a:ln>
                <a:solidFill>
                  <a:srgbClr val="000000"/>
                </a:solidFill>
                <a:effectLst/>
                <a:uLnTx/>
                <a:uFillTx/>
                <a:latin typeface="Helvetica"/>
                <a:ea typeface="微软雅黑"/>
                <a:cs typeface="+mn-cs"/>
                <a:sym typeface="Helvetica"/>
              </a:endParaRPr>
            </a:p>
          </p:txBody>
        </p:sp>
      </p:grpSp>
      <p:sp>
        <p:nvSpPr>
          <p:cNvPr id="3" name="TextBox 2">
            <a:extLst>
              <a:ext uri="{FF2B5EF4-FFF2-40B4-BE49-F238E27FC236}">
                <a16:creationId xmlns:a16="http://schemas.microsoft.com/office/drawing/2014/main" id="{537382F2-ACFC-706A-72BB-69D526964C7E}"/>
              </a:ext>
            </a:extLst>
          </p:cNvPr>
          <p:cNvSpPr txBox="1"/>
          <p:nvPr/>
        </p:nvSpPr>
        <p:spPr>
          <a:xfrm>
            <a:off x="3251924" y="1901388"/>
            <a:ext cx="3483993" cy="357187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防护域名应支持</a:t>
            </a:r>
            <a:r>
              <a:rPr lang="en-US" sz="1067" b="1" kern="100" dirty="0">
                <a:solidFill>
                  <a:srgbClr val="2669C4"/>
                </a:solidFill>
                <a:latin typeface="Microsoft YaHei" panose="020B0503020204020204" pitchFamily="34" charset="-122"/>
              </a:rPr>
              <a:t>5</a:t>
            </a:r>
            <a:r>
              <a:rPr lang="zh-CN" altLang="en-US" sz="1067" b="1" kern="100" dirty="0">
                <a:solidFill>
                  <a:srgbClr val="2669C4"/>
                </a:solidFill>
                <a:latin typeface="Microsoft YaHei" panose="020B0503020204020204" pitchFamily="34" charset="-122"/>
              </a:rPr>
              <a:t>个</a:t>
            </a:r>
            <a:r>
              <a:rPr lang="zh-CN" altLang="en-US" sz="1067" kern="100" dirty="0">
                <a:solidFill>
                  <a:srgbClr val="000000"/>
                </a:solidFill>
                <a:latin typeface="Microsoft YaHei" panose="020B0503020204020204" pitchFamily="34" charset="-122"/>
              </a:rPr>
              <a:t>以上。</a:t>
            </a:r>
            <a:endParaRPr lang="en-HK" altLang="zh-CN" sz="1067" kern="100" dirty="0">
              <a:solidFill>
                <a:srgbClr val="000000"/>
              </a:solidFill>
              <a:latin typeface="Microsoft YaHei" panose="020B0503020204020204" pitchFamily="34" charset="-122"/>
            </a:endParaRPr>
          </a:p>
          <a:p>
            <a:pPr marL="17145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业务并发请求峰值应超过</a:t>
            </a:r>
            <a:r>
              <a:rPr lang="en-US" sz="1067" b="1" kern="100" dirty="0">
                <a:solidFill>
                  <a:srgbClr val="2669C4"/>
                </a:solidFill>
                <a:latin typeface="Microsoft YaHei" panose="020B0503020204020204" pitchFamily="34" charset="-122"/>
              </a:rPr>
              <a:t>2000QPS</a:t>
            </a:r>
            <a:r>
              <a:rPr lang="zh-CN" altLang="en-US" sz="1067" kern="100" dirty="0">
                <a:solidFill>
                  <a:srgbClr val="000000"/>
                </a:solidFill>
                <a:latin typeface="Microsoft YaHei" panose="020B0503020204020204" pitchFamily="34" charset="-122"/>
              </a:rPr>
              <a:t>。</a:t>
            </a:r>
            <a:endParaRPr lang="en-HK" altLang="zh-CN" sz="1067" kern="100" dirty="0">
              <a:solidFill>
                <a:srgbClr val="000000"/>
              </a:solidFill>
              <a:latin typeface="Microsoft YaHei" panose="020B0503020204020204" pitchFamily="34" charset="-122"/>
            </a:endParaRPr>
          </a:p>
          <a:p>
            <a:pPr marL="17145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业务带宽阈值应超过</a:t>
            </a:r>
            <a:r>
              <a:rPr lang="en-US" sz="1067" b="1" kern="100" dirty="0">
                <a:solidFill>
                  <a:srgbClr val="2669C4"/>
                </a:solidFill>
                <a:latin typeface="Microsoft YaHei" panose="020B0503020204020204" pitchFamily="34" charset="-122"/>
              </a:rPr>
              <a:t>10Mbps</a:t>
            </a:r>
            <a:r>
              <a:rPr lang="zh-CN" altLang="en-US" sz="1067" kern="100" dirty="0">
                <a:solidFill>
                  <a:srgbClr val="000000"/>
                </a:solidFill>
                <a:latin typeface="Microsoft YaHei" panose="020B0503020204020204" pitchFamily="34" charset="-122"/>
              </a:rPr>
              <a:t>。</a:t>
            </a:r>
            <a:endParaRPr lang="en-HK" altLang="zh-CN" sz="1067" kern="100" dirty="0">
              <a:solidFill>
                <a:srgbClr val="000000"/>
              </a:solidFill>
              <a:latin typeface="Microsoft YaHei" panose="020B0503020204020204" pitchFamily="34" charset="-122"/>
            </a:endParaRPr>
          </a:p>
          <a:p>
            <a:pPr marL="171450" indent="-171450">
              <a:lnSpc>
                <a:spcPct val="150000"/>
              </a:lnSpc>
              <a:buFont typeface="Arial" panose="020B0604020202020204" pitchFamily="34" charset="0"/>
              <a:buChar char="•"/>
            </a:pPr>
            <a:r>
              <a:rPr lang="en-US" sz="1067" kern="100" dirty="0">
                <a:solidFill>
                  <a:srgbClr val="000000"/>
                </a:solidFill>
                <a:latin typeface="Microsoft YaHei" panose="020B0503020204020204" pitchFamily="34" charset="-122"/>
              </a:rPr>
              <a:t>HTTPS</a:t>
            </a:r>
            <a:r>
              <a:rPr lang="zh-CN" altLang="en-US" sz="1067" kern="100" dirty="0">
                <a:solidFill>
                  <a:srgbClr val="000000"/>
                </a:solidFill>
                <a:latin typeface="Microsoft YaHei" panose="020B0503020204020204" pitchFamily="34" charset="-122"/>
              </a:rPr>
              <a:t>协议下，云</a:t>
            </a:r>
            <a:r>
              <a:rPr lang="en-US" sz="1067" kern="100" dirty="0">
                <a:solidFill>
                  <a:srgbClr val="000000"/>
                </a:solidFill>
                <a:latin typeface="Microsoft YaHei" panose="020B0503020204020204" pitchFamily="34" charset="-122"/>
              </a:rPr>
              <a:t>WAF</a:t>
            </a:r>
            <a:r>
              <a:rPr lang="zh-CN" altLang="en-US" sz="1067" kern="100" dirty="0">
                <a:solidFill>
                  <a:srgbClr val="000000"/>
                </a:solidFill>
                <a:latin typeface="Microsoft YaHei" panose="020B0503020204020204" pitchFamily="34" charset="-122"/>
              </a:rPr>
              <a:t>每秒新建连接数应超过</a:t>
            </a:r>
            <a:r>
              <a:rPr lang="en-US" sz="1067" b="1" kern="100" dirty="0">
                <a:solidFill>
                  <a:srgbClr val="2669C4"/>
                </a:solidFill>
                <a:latin typeface="Microsoft YaHei" panose="020B0503020204020204" pitchFamily="34" charset="-122"/>
              </a:rPr>
              <a:t>1000</a:t>
            </a:r>
            <a:r>
              <a:rPr lang="zh-CN" altLang="en-US" sz="1067" kern="100" dirty="0">
                <a:solidFill>
                  <a:srgbClr val="000000"/>
                </a:solidFill>
                <a:latin typeface="Microsoft YaHei" panose="020B0503020204020204" pitchFamily="34" charset="-122"/>
              </a:rPr>
              <a:t>。</a:t>
            </a:r>
            <a:endParaRPr lang="en-HK" altLang="zh-CN" sz="1067" kern="100" dirty="0">
              <a:solidFill>
                <a:srgbClr val="000000"/>
              </a:solidFill>
              <a:latin typeface="Microsoft YaHei" panose="020B0503020204020204" pitchFamily="34" charset="-122"/>
            </a:endParaRPr>
          </a:p>
          <a:p>
            <a:pPr marL="171450" indent="-171450">
              <a:lnSpc>
                <a:spcPct val="150000"/>
              </a:lnSpc>
              <a:buFont typeface="Arial" panose="020B0604020202020204" pitchFamily="34" charset="0"/>
              <a:buChar char="•"/>
            </a:pPr>
            <a:r>
              <a:rPr lang="en-US" sz="1067" kern="100" dirty="0">
                <a:solidFill>
                  <a:srgbClr val="000000"/>
                </a:solidFill>
                <a:latin typeface="Microsoft YaHei" panose="020B0503020204020204" pitchFamily="34" charset="-122"/>
              </a:rPr>
              <a:t>HTTP</a:t>
            </a:r>
            <a:r>
              <a:rPr lang="zh-CN" altLang="en-US" sz="1067" kern="100" dirty="0">
                <a:solidFill>
                  <a:srgbClr val="000000"/>
                </a:solidFill>
                <a:latin typeface="Microsoft YaHei" panose="020B0503020204020204" pitchFamily="34" charset="-122"/>
              </a:rPr>
              <a:t>协议下，云</a:t>
            </a:r>
            <a:r>
              <a:rPr lang="en-US" sz="1067" kern="100" dirty="0">
                <a:solidFill>
                  <a:srgbClr val="000000"/>
                </a:solidFill>
                <a:latin typeface="Microsoft YaHei" panose="020B0503020204020204" pitchFamily="34" charset="-122"/>
              </a:rPr>
              <a:t>WAF</a:t>
            </a:r>
            <a:r>
              <a:rPr lang="zh-CN" altLang="en-US" sz="1067" kern="100" dirty="0">
                <a:solidFill>
                  <a:srgbClr val="000000"/>
                </a:solidFill>
                <a:latin typeface="Microsoft YaHei" panose="020B0503020204020204" pitchFamily="34" charset="-122"/>
              </a:rPr>
              <a:t>每秒新建连接数应超过</a:t>
            </a:r>
            <a:r>
              <a:rPr lang="en-US" sz="1067" b="1" kern="100" dirty="0">
                <a:solidFill>
                  <a:srgbClr val="2669C4"/>
                </a:solidFill>
                <a:latin typeface="Microsoft YaHei" panose="020B0503020204020204" pitchFamily="34" charset="-122"/>
              </a:rPr>
              <a:t>5000</a:t>
            </a:r>
            <a:r>
              <a:rPr lang="zh-CN" altLang="en-US" sz="1067" kern="100" dirty="0">
                <a:solidFill>
                  <a:srgbClr val="000000"/>
                </a:solidFill>
                <a:latin typeface="Microsoft YaHei" panose="020B0503020204020204" pitchFamily="34" charset="-122"/>
              </a:rPr>
              <a:t>。</a:t>
            </a:r>
            <a:endParaRPr lang="en-HK" altLang="zh-CN" sz="1067" kern="100" dirty="0">
              <a:solidFill>
                <a:srgbClr val="000000"/>
              </a:solidFill>
              <a:latin typeface="Microsoft YaHei" panose="020B0503020204020204" pitchFamily="34" charset="-122"/>
            </a:endParaRPr>
          </a:p>
          <a:p>
            <a:pPr marL="17145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应支持</a:t>
            </a:r>
            <a:r>
              <a:rPr lang="zh-CN" altLang="en-US" sz="1067" b="1" kern="100" dirty="0">
                <a:solidFill>
                  <a:srgbClr val="2669C4"/>
                </a:solidFill>
                <a:latin typeface="Microsoft YaHei" panose="020B0503020204020204" pitchFamily="34" charset="-122"/>
              </a:rPr>
              <a:t>合理的检测逻辑复杂度</a:t>
            </a:r>
            <a:r>
              <a:rPr lang="zh-CN" altLang="en-US" sz="1067" kern="100" dirty="0">
                <a:solidFill>
                  <a:srgbClr val="000000"/>
                </a:solidFill>
                <a:latin typeface="Microsoft YaHei" panose="020B0503020204020204" pitchFamily="34" charset="-122"/>
              </a:rPr>
              <a:t>，避免过多检测数据导致的误报。</a:t>
            </a:r>
            <a:endParaRPr lang="en-HK" altLang="zh-CN" sz="1067" kern="100" dirty="0">
              <a:solidFill>
                <a:srgbClr val="000000"/>
              </a:solidFill>
              <a:latin typeface="Microsoft YaHei" panose="020B0503020204020204" pitchFamily="34" charset="-122"/>
            </a:endParaRPr>
          </a:p>
          <a:p>
            <a:pPr marL="17145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应设置合理的吞吐量，并发连接数，新建连接速率，日志存储量，可伸缩性等。</a:t>
            </a:r>
            <a:endParaRPr lang="en-HK" altLang="zh-CN" sz="1067" kern="100" dirty="0">
              <a:solidFill>
                <a:srgbClr val="000000"/>
              </a:solidFill>
              <a:latin typeface="Microsoft YaHei" panose="020B0503020204020204" pitchFamily="34" charset="-122"/>
            </a:endParaRPr>
          </a:p>
          <a:p>
            <a:pPr marL="17145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应</a:t>
            </a:r>
            <a:r>
              <a:rPr lang="zh-CN" altLang="en-US" sz="1067" b="1" kern="100" dirty="0">
                <a:solidFill>
                  <a:srgbClr val="2669C4"/>
                </a:solidFill>
                <a:latin typeface="Microsoft YaHei" panose="020B0503020204020204" pitchFamily="34" charset="-122"/>
              </a:rPr>
              <a:t>确保较低的误率</a:t>
            </a:r>
            <a:r>
              <a:rPr lang="zh-CN" altLang="en-US" sz="1067" kern="100" dirty="0">
                <a:solidFill>
                  <a:srgbClr val="000000"/>
                </a:solidFill>
                <a:latin typeface="Microsoft YaHei" panose="020B0503020204020204" pitchFamily="34" charset="-122"/>
              </a:rPr>
              <a:t>，事故率，以及</a:t>
            </a:r>
            <a:r>
              <a:rPr lang="en-US" sz="1067" kern="100" dirty="0">
                <a:solidFill>
                  <a:srgbClr val="000000"/>
                </a:solidFill>
                <a:latin typeface="Microsoft YaHei" panose="020B0503020204020204" pitchFamily="34" charset="-122"/>
              </a:rPr>
              <a:t>100ms</a:t>
            </a:r>
            <a:r>
              <a:rPr lang="zh-CN" altLang="en-US" sz="1067" kern="100" dirty="0">
                <a:solidFill>
                  <a:srgbClr val="000000"/>
                </a:solidFill>
                <a:latin typeface="Microsoft YaHei" panose="020B0503020204020204" pitchFamily="34" charset="-122"/>
              </a:rPr>
              <a:t>以下的延迟等。</a:t>
            </a:r>
            <a:endParaRPr lang="en-HK" altLang="zh-CN" sz="1067" kern="100" dirty="0">
              <a:solidFill>
                <a:srgbClr val="000000"/>
              </a:solidFill>
              <a:latin typeface="Microsoft YaHei" panose="020B0503020204020204" pitchFamily="34" charset="-122"/>
            </a:endParaRPr>
          </a:p>
          <a:p>
            <a:pPr marL="171450" indent="-171450">
              <a:lnSpc>
                <a:spcPct val="150000"/>
              </a:lnSpc>
              <a:buFont typeface="Arial" panose="020B0604020202020204" pitchFamily="34" charset="0"/>
              <a:buChar char="•"/>
            </a:pPr>
            <a:r>
              <a:rPr lang="zh-CN" altLang="en-US" sz="1067" b="1" kern="100" dirty="0">
                <a:solidFill>
                  <a:srgbClr val="2669C4"/>
                </a:solidFill>
                <a:latin typeface="Microsoft YaHei" panose="020B0503020204020204" pitchFamily="34" charset="-122"/>
              </a:rPr>
              <a:t>宜支持</a:t>
            </a:r>
            <a:r>
              <a:rPr lang="en-US" sz="1067" b="1" kern="100" dirty="0">
                <a:solidFill>
                  <a:srgbClr val="2669C4"/>
                </a:solidFill>
                <a:latin typeface="Microsoft YaHei" panose="020B0503020204020204" pitchFamily="34" charset="-122"/>
              </a:rPr>
              <a:t>AI</a:t>
            </a:r>
            <a:r>
              <a:rPr lang="zh-CN" altLang="en-US" sz="1067" b="1" kern="100" dirty="0">
                <a:solidFill>
                  <a:srgbClr val="2669C4"/>
                </a:solidFill>
                <a:latin typeface="Microsoft YaHei" panose="020B0503020204020204" pitchFamily="34" charset="-122"/>
              </a:rPr>
              <a:t>技术，自定义策略，云端自动更新等可拓展性能</a:t>
            </a:r>
            <a:r>
              <a:rPr lang="zh-CN" altLang="en-US" sz="1067" kern="100" dirty="0">
                <a:solidFill>
                  <a:srgbClr val="000000"/>
                </a:solidFill>
                <a:latin typeface="Microsoft YaHei" panose="020B0503020204020204" pitchFamily="34" charset="-122"/>
              </a:rPr>
              <a:t>。</a:t>
            </a:r>
            <a:endParaRPr lang="en-HK" sz="1067" kern="100" dirty="0">
              <a:solidFill>
                <a:srgbClr val="000000"/>
              </a:solidFill>
              <a:latin typeface="Microsoft YaHei" panose="020B0503020204020204" pitchFamily="34" charset="-122"/>
            </a:endParaRPr>
          </a:p>
          <a:p>
            <a:endParaRPr lang="en-US" dirty="0"/>
          </a:p>
        </p:txBody>
      </p:sp>
      <p:sp>
        <p:nvSpPr>
          <p:cNvPr id="60" name="ADD THE TITLE OF THIS GRAPH">
            <a:extLst>
              <a:ext uri="{FF2B5EF4-FFF2-40B4-BE49-F238E27FC236}">
                <a16:creationId xmlns:a16="http://schemas.microsoft.com/office/drawing/2014/main" id="{120A11A0-C77E-681B-BC16-4FFB3B0789B0}"/>
              </a:ext>
            </a:extLst>
          </p:cNvPr>
          <p:cNvSpPr txBox="1"/>
          <p:nvPr/>
        </p:nvSpPr>
        <p:spPr>
          <a:xfrm>
            <a:off x="347380" y="2994829"/>
            <a:ext cx="1690587" cy="1384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45720" bIns="45720">
            <a:spAutoFit/>
          </a:bodyPr>
          <a:lstStyle>
            <a:lvl1pPr>
              <a:defRPr sz="7200">
                <a:solidFill>
                  <a:srgbClr val="808080"/>
                </a:solidFill>
                <a:latin typeface="Arial"/>
                <a:ea typeface="Arial"/>
                <a:cs typeface="Arial"/>
                <a:sym typeface="Arial"/>
              </a:defRPr>
            </a:lvl1pPr>
          </a:lstStyle>
          <a:p>
            <a:pPr marL="0" marR="0" lvl="0" indent="0" algn="l" defTabSz="457200" rtl="0" eaLnBrk="1" fontAlgn="auto" latinLnBrk="0" hangingPunct="0">
              <a:lnSpc>
                <a:spcPct val="100000"/>
              </a:lnSpc>
              <a:spcBef>
                <a:spcPts val="0"/>
              </a:spcBef>
              <a:spcAft>
                <a:spcPts val="0"/>
              </a:spcAft>
              <a:buClrTx/>
              <a:buSzTx/>
              <a:buFontTx/>
              <a:buNone/>
              <a:tabLst/>
              <a:defRPr sz="3600">
                <a:solidFill>
                  <a:srgbClr val="000000"/>
                </a:solidFill>
                <a:latin typeface="+mn-lt"/>
                <a:ea typeface="+mn-ea"/>
                <a:cs typeface="+mn-cs"/>
                <a:sym typeface="Trebuchet MS"/>
              </a:defRPr>
            </a:pPr>
            <a:r>
              <a:rPr lang="en-US" sz="2800" b="1" kern="0" dirty="0" err="1">
                <a:solidFill>
                  <a:srgbClr val="2669C4"/>
                </a:solidFill>
                <a:ea typeface="微软雅黑"/>
                <a:sym typeface="Trebuchet MS"/>
              </a:rPr>
              <a:t>性能与可拓展性</a:t>
            </a:r>
            <a:r>
              <a:rPr lang="zh-CN" altLang="en-US" sz="2800" b="1" kern="0" dirty="0">
                <a:solidFill>
                  <a:srgbClr val="2669C4"/>
                </a:solidFill>
                <a:ea typeface="微软雅黑"/>
                <a:sym typeface="Trebuchet MS"/>
              </a:rPr>
              <a:t>、可靠性</a:t>
            </a:r>
            <a:endParaRPr kumimoji="0" sz="2800" b="1" i="0" u="none" strike="noStrike" kern="0" cap="none" spc="0" normalizeH="0" baseline="0" noProof="0" dirty="0">
              <a:ln>
                <a:noFill/>
              </a:ln>
              <a:solidFill>
                <a:srgbClr val="2669C4"/>
              </a:solidFill>
              <a:effectLst/>
              <a:uLnTx/>
              <a:uFillTx/>
              <a:latin typeface="Arial"/>
              <a:ea typeface="微软雅黑"/>
              <a:cs typeface="Arial"/>
              <a:sym typeface="Trebuchet MS"/>
            </a:endParaRPr>
          </a:p>
        </p:txBody>
      </p:sp>
      <p:sp>
        <p:nvSpPr>
          <p:cNvPr id="12" name="矩形 37">
            <a:extLst>
              <a:ext uri="{FF2B5EF4-FFF2-40B4-BE49-F238E27FC236}">
                <a16:creationId xmlns:a16="http://schemas.microsoft.com/office/drawing/2014/main" id="{0D2464EC-83A5-0D19-701F-3AB39D570F49}"/>
              </a:ext>
            </a:extLst>
          </p:cNvPr>
          <p:cNvSpPr/>
          <p:nvPr/>
        </p:nvSpPr>
        <p:spPr>
          <a:xfrm>
            <a:off x="2929970" y="1503217"/>
            <a:ext cx="4127902" cy="4586253"/>
          </a:xfrm>
          <a:prstGeom prst="rect">
            <a:avLst/>
          </a:prstGeom>
          <a:noFill/>
          <a:ln w="19050">
            <a:solidFill>
              <a:srgbClr val="548FD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72" b="0" i="0" u="none" strike="noStrike" kern="1200" cap="none" spc="0" normalizeH="0" baseline="0" noProof="0" dirty="0">
              <a:ln>
                <a:noFill/>
              </a:ln>
              <a:gradFill>
                <a:gsLst>
                  <a:gs pos="83000">
                    <a:srgbClr val="C00000"/>
                  </a:gs>
                  <a:gs pos="100000">
                    <a:srgbClr val="C00000"/>
                  </a:gs>
                </a:gsLst>
                <a:lin ang="5400000" scaled="1"/>
              </a:gradFill>
              <a:effectLst/>
              <a:uLnTx/>
              <a:uFillTx/>
              <a:latin typeface="Arial"/>
              <a:ea typeface="微软雅黑"/>
              <a:cs typeface="+mn-cs"/>
            </a:endParaRPr>
          </a:p>
        </p:txBody>
      </p:sp>
      <p:sp>
        <p:nvSpPr>
          <p:cNvPr id="14" name="Rounded Rectangle 39">
            <a:extLst>
              <a:ext uri="{FF2B5EF4-FFF2-40B4-BE49-F238E27FC236}">
                <a16:creationId xmlns:a16="http://schemas.microsoft.com/office/drawing/2014/main" id="{89868FA1-E337-1BD4-3A12-60CFFD91923E}"/>
              </a:ext>
            </a:extLst>
          </p:cNvPr>
          <p:cNvSpPr/>
          <p:nvPr/>
        </p:nvSpPr>
        <p:spPr>
          <a:xfrm>
            <a:off x="2661336" y="1126513"/>
            <a:ext cx="1901294" cy="492633"/>
          </a:xfrm>
          <a:prstGeom prst="roundRect">
            <a:avLst/>
          </a:prstGeom>
          <a:solidFill>
            <a:srgbClr val="0A1F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微软雅黑"/>
                <a:cs typeface="+mn-cs"/>
              </a:rPr>
              <a:t>性能与可拓展性</a:t>
            </a:r>
            <a:endParaRPr kumimoji="0" lang="en-HK" sz="18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15" name="矩形 37">
            <a:extLst>
              <a:ext uri="{FF2B5EF4-FFF2-40B4-BE49-F238E27FC236}">
                <a16:creationId xmlns:a16="http://schemas.microsoft.com/office/drawing/2014/main" id="{10C7FF84-7C6D-FEE5-B3AA-D5FF00D1099F}"/>
              </a:ext>
            </a:extLst>
          </p:cNvPr>
          <p:cNvSpPr/>
          <p:nvPr/>
        </p:nvSpPr>
        <p:spPr>
          <a:xfrm>
            <a:off x="7528388" y="1503217"/>
            <a:ext cx="4127902" cy="4586253"/>
          </a:xfrm>
          <a:prstGeom prst="rect">
            <a:avLst/>
          </a:prstGeom>
          <a:noFill/>
          <a:ln w="19050">
            <a:solidFill>
              <a:srgbClr val="548FD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72" b="0" i="0" u="none" strike="noStrike" kern="1200" cap="none" spc="0" normalizeH="0" baseline="0" noProof="0" dirty="0">
              <a:ln>
                <a:noFill/>
              </a:ln>
              <a:gradFill>
                <a:gsLst>
                  <a:gs pos="83000">
                    <a:srgbClr val="C00000"/>
                  </a:gs>
                  <a:gs pos="100000">
                    <a:srgbClr val="C00000"/>
                  </a:gs>
                </a:gsLst>
                <a:lin ang="5400000" scaled="1"/>
              </a:gradFill>
              <a:effectLst/>
              <a:uLnTx/>
              <a:uFillTx/>
              <a:latin typeface="Arial"/>
              <a:ea typeface="微软雅黑"/>
              <a:cs typeface="+mn-cs"/>
            </a:endParaRPr>
          </a:p>
        </p:txBody>
      </p:sp>
      <p:sp>
        <p:nvSpPr>
          <p:cNvPr id="16" name="Rounded Rectangle 39">
            <a:extLst>
              <a:ext uri="{FF2B5EF4-FFF2-40B4-BE49-F238E27FC236}">
                <a16:creationId xmlns:a16="http://schemas.microsoft.com/office/drawing/2014/main" id="{82C93CAF-BFB0-9614-20A4-9673A5DF7FCA}"/>
              </a:ext>
            </a:extLst>
          </p:cNvPr>
          <p:cNvSpPr/>
          <p:nvPr/>
        </p:nvSpPr>
        <p:spPr>
          <a:xfrm>
            <a:off x="7259754" y="1126513"/>
            <a:ext cx="1901294" cy="492633"/>
          </a:xfrm>
          <a:prstGeom prst="roundRect">
            <a:avLst/>
          </a:prstGeom>
          <a:solidFill>
            <a:srgbClr val="0A1F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FFFF"/>
                </a:solidFill>
                <a:effectLst/>
                <a:uLnTx/>
                <a:uFillTx/>
                <a:latin typeface="Arial"/>
                <a:ea typeface="微软雅黑"/>
                <a:cs typeface="+mn-cs"/>
              </a:rPr>
              <a:t>可靠性</a:t>
            </a:r>
            <a:endParaRPr kumimoji="0" lang="en-HK" sz="18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17" name="TextBox 16">
            <a:extLst>
              <a:ext uri="{FF2B5EF4-FFF2-40B4-BE49-F238E27FC236}">
                <a16:creationId xmlns:a16="http://schemas.microsoft.com/office/drawing/2014/main" id="{49E5CA0D-5669-8B8B-BC07-8C114F951574}"/>
              </a:ext>
            </a:extLst>
          </p:cNvPr>
          <p:cNvSpPr txBox="1"/>
          <p:nvPr/>
        </p:nvSpPr>
        <p:spPr>
          <a:xfrm>
            <a:off x="7588151" y="1901388"/>
            <a:ext cx="3618906" cy="2034147"/>
          </a:xfrm>
          <a:prstGeom prst="rect">
            <a:avLst/>
          </a:prstGeom>
          <a:noFill/>
        </p:spPr>
        <p:txBody>
          <a:bodyPr wrap="square" rtlCol="0">
            <a:spAutoFit/>
          </a:bodyPr>
          <a:lstStyle/>
          <a:p>
            <a:pPr marL="171450" lvl="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应支持</a:t>
            </a:r>
            <a:r>
              <a:rPr lang="zh-CN" altLang="en-US" sz="1067" b="1" kern="100" dirty="0">
                <a:solidFill>
                  <a:srgbClr val="2669C4"/>
                </a:solidFill>
                <a:latin typeface="Microsoft YaHei" panose="020B0503020204020204" pitchFamily="34" charset="-122"/>
              </a:rPr>
              <a:t>负载均衡</a:t>
            </a:r>
            <a:endParaRPr lang="en-HK" altLang="zh-CN" sz="1067" b="1" kern="100" dirty="0">
              <a:solidFill>
                <a:srgbClr val="2669C4"/>
              </a:solidFill>
              <a:latin typeface="Microsoft YaHei" panose="020B0503020204020204" pitchFamily="34" charset="-122"/>
            </a:endParaRPr>
          </a:p>
          <a:p>
            <a:pPr marL="171450" lvl="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应支持</a:t>
            </a:r>
            <a:r>
              <a:rPr lang="zh-CN" altLang="en-US" sz="1067" b="1" kern="100" dirty="0">
                <a:solidFill>
                  <a:srgbClr val="2669C4"/>
                </a:solidFill>
                <a:latin typeface="Microsoft YaHei" panose="020B0503020204020204" pitchFamily="34" charset="-122"/>
              </a:rPr>
              <a:t>平滑扩容</a:t>
            </a:r>
            <a:endParaRPr lang="en-HK" altLang="zh-CN" sz="1067" b="1" kern="100" dirty="0">
              <a:solidFill>
                <a:srgbClr val="2669C4"/>
              </a:solidFill>
              <a:latin typeface="Microsoft YaHei" panose="020B0503020204020204" pitchFamily="34" charset="-122"/>
            </a:endParaRPr>
          </a:p>
          <a:p>
            <a:pPr marL="171450" lvl="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应保证</a:t>
            </a:r>
            <a:r>
              <a:rPr lang="zh-CN" altLang="en-US" sz="1067" b="1" kern="100" dirty="0">
                <a:solidFill>
                  <a:srgbClr val="2669C4"/>
                </a:solidFill>
                <a:latin typeface="Microsoft YaHei" panose="020B0503020204020204" pitchFamily="34" charset="-122"/>
              </a:rPr>
              <a:t>无单点问题</a:t>
            </a:r>
            <a:r>
              <a:rPr lang="zh-CN" altLang="en-US" sz="1067" kern="100" dirty="0">
                <a:solidFill>
                  <a:srgbClr val="000000"/>
                </a:solidFill>
                <a:latin typeface="Microsoft YaHei" panose="020B0503020204020204" pitchFamily="34" charset="-122"/>
              </a:rPr>
              <a:t>，即保证单台服务器宕机或者下线维修，均不影响正常服务。</a:t>
            </a:r>
            <a:endParaRPr lang="en-HK" altLang="zh-CN" sz="1067" kern="100" dirty="0">
              <a:solidFill>
                <a:srgbClr val="000000"/>
              </a:solidFill>
              <a:latin typeface="Microsoft YaHei" panose="020B0503020204020204" pitchFamily="34" charset="-122"/>
            </a:endParaRPr>
          </a:p>
          <a:p>
            <a:pPr marL="171450" lvl="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应具备</a:t>
            </a:r>
            <a:r>
              <a:rPr lang="zh-CN" altLang="en-US" sz="1067" b="1" kern="100" dirty="0">
                <a:solidFill>
                  <a:srgbClr val="2669C4"/>
                </a:solidFill>
                <a:latin typeface="Microsoft YaHei" panose="020B0503020204020204" pitchFamily="34" charset="-122"/>
              </a:rPr>
              <a:t>基本的防攻击能力</a:t>
            </a:r>
            <a:r>
              <a:rPr lang="zh-CN" altLang="en-US" sz="1067" kern="100" dirty="0">
                <a:solidFill>
                  <a:srgbClr val="000000"/>
                </a:solidFill>
                <a:latin typeface="Microsoft YaHei" panose="020B0503020204020204" pitchFamily="34" charset="-122"/>
              </a:rPr>
              <a:t>，以及自身的常见攻击举报防御能力。</a:t>
            </a:r>
            <a:endParaRPr lang="en-HK" altLang="zh-CN" sz="1067" kern="100" dirty="0">
              <a:solidFill>
                <a:srgbClr val="000000"/>
              </a:solidFill>
              <a:latin typeface="Microsoft YaHei" panose="020B0503020204020204" pitchFamily="34" charset="-122"/>
            </a:endParaRPr>
          </a:p>
          <a:p>
            <a:pPr marL="171450" lvl="0" indent="-171450">
              <a:lnSpc>
                <a:spcPct val="150000"/>
              </a:lnSpc>
              <a:buFont typeface="Arial" panose="020B0604020202020204" pitchFamily="34" charset="0"/>
              <a:buChar char="•"/>
            </a:pPr>
            <a:r>
              <a:rPr lang="zh-CN" altLang="en-US" sz="1067" kern="100" dirty="0">
                <a:solidFill>
                  <a:srgbClr val="000000"/>
                </a:solidFill>
                <a:latin typeface="Microsoft YaHei" panose="020B0503020204020204" pitchFamily="34" charset="-122"/>
              </a:rPr>
              <a:t>应具备</a:t>
            </a:r>
            <a:r>
              <a:rPr lang="zh-CN" altLang="en-US" sz="1067" b="1" kern="100" dirty="0">
                <a:solidFill>
                  <a:srgbClr val="2669C4"/>
                </a:solidFill>
                <a:latin typeface="Microsoft YaHei" panose="020B0503020204020204" pitchFamily="34" charset="-122"/>
              </a:rPr>
              <a:t>逃生机制</a:t>
            </a:r>
            <a:r>
              <a:rPr lang="zh-CN" altLang="en-US" sz="1067" kern="100" dirty="0">
                <a:solidFill>
                  <a:srgbClr val="000000"/>
                </a:solidFill>
                <a:latin typeface="Microsoft YaHei" panose="020B0503020204020204" pitchFamily="34" charset="-122"/>
              </a:rPr>
              <a:t>，包括一键回源、一键关站和一键关闭缓存等。</a:t>
            </a:r>
            <a:endParaRPr lang="en-HK" altLang="zh-CN" sz="1067" kern="100" dirty="0">
              <a:solidFill>
                <a:srgbClr val="000000"/>
              </a:solidFill>
              <a:latin typeface="Microsoft YaHei" panose="020B0503020204020204" pitchFamily="34" charset="-122"/>
            </a:endParaRPr>
          </a:p>
        </p:txBody>
      </p:sp>
    </p:spTree>
    <p:custDataLst>
      <p:tags r:id="rId1"/>
    </p:custDataLst>
    <p:extLst>
      <p:ext uri="{BB962C8B-B14F-4D97-AF65-F5344CB8AC3E}">
        <p14:creationId xmlns:p14="http://schemas.microsoft.com/office/powerpoint/2010/main" val="853260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1psd"/>
          <p:cNvPicPr>
            <a:picLocks noChangeAspect="1"/>
          </p:cNvPicPr>
          <p:nvPr/>
        </p:nvPicPr>
        <p:blipFill>
          <a:blip r:embed="rId5"/>
          <a:srcRect l="171" t="29809" r="223" b="4968"/>
          <a:stretch>
            <a:fillRect/>
          </a:stretch>
        </p:blipFill>
        <p:spPr>
          <a:xfrm>
            <a:off x="0" y="0"/>
            <a:ext cx="12192000" cy="650240"/>
          </a:xfrm>
          <a:prstGeom prst="rect">
            <a:avLst/>
          </a:prstGeom>
        </p:spPr>
      </p:pic>
      <p:pic>
        <p:nvPicPr>
          <p:cNvPr id="6" name="图片 5" descr="会议名称">
            <a:extLst>
              <a:ext uri="{FF2B5EF4-FFF2-40B4-BE49-F238E27FC236}">
                <a16:creationId xmlns:a16="http://schemas.microsoft.com/office/drawing/2014/main" id="{38B23AF3-D0B3-4048-3B17-C7CB955474BC}"/>
              </a:ext>
            </a:extLst>
          </p:cNvPr>
          <p:cNvPicPr>
            <a:picLocks noChangeAspect="1"/>
          </p:cNvPicPr>
          <p:nvPr/>
        </p:nvPicPr>
        <p:blipFill>
          <a:blip r:embed="rId6"/>
          <a:stretch>
            <a:fillRect/>
          </a:stretch>
        </p:blipFill>
        <p:spPr>
          <a:xfrm>
            <a:off x="9889066" y="135396"/>
            <a:ext cx="2201682" cy="230681"/>
          </a:xfrm>
          <a:prstGeom prst="rect">
            <a:avLst/>
          </a:prstGeom>
        </p:spPr>
      </p:pic>
      <p:pic>
        <p:nvPicPr>
          <p:cNvPr id="7" name="图片 6" descr="时间地点">
            <a:extLst>
              <a:ext uri="{FF2B5EF4-FFF2-40B4-BE49-F238E27FC236}">
                <a16:creationId xmlns:a16="http://schemas.microsoft.com/office/drawing/2014/main" id="{B7EC4616-E475-EEE9-5A1C-FABCACE967FA}"/>
              </a:ext>
            </a:extLst>
          </p:cNvPr>
          <p:cNvPicPr>
            <a:picLocks noChangeAspect="1"/>
          </p:cNvPicPr>
          <p:nvPr/>
        </p:nvPicPr>
        <p:blipFill>
          <a:blip r:embed="rId7"/>
          <a:stretch>
            <a:fillRect/>
          </a:stretch>
        </p:blipFill>
        <p:spPr>
          <a:xfrm>
            <a:off x="10223237" y="426643"/>
            <a:ext cx="1517402" cy="149660"/>
          </a:xfrm>
          <a:prstGeom prst="rect">
            <a:avLst/>
          </a:prstGeom>
        </p:spPr>
      </p:pic>
      <p:pic>
        <p:nvPicPr>
          <p:cNvPr id="8" name="图片 7" descr="可信安全">
            <a:extLst>
              <a:ext uri="{FF2B5EF4-FFF2-40B4-BE49-F238E27FC236}">
                <a16:creationId xmlns:a16="http://schemas.microsoft.com/office/drawing/2014/main" id="{4E89E148-CA3A-F2BE-FE11-444DA45DAE1B}"/>
              </a:ext>
            </a:extLst>
          </p:cNvPr>
          <p:cNvPicPr>
            <a:picLocks noChangeAspect="1"/>
          </p:cNvPicPr>
          <p:nvPr/>
        </p:nvPicPr>
        <p:blipFill>
          <a:blip r:embed="rId8"/>
          <a:stretch>
            <a:fillRect/>
          </a:stretch>
        </p:blipFill>
        <p:spPr>
          <a:xfrm>
            <a:off x="8010549" y="121525"/>
            <a:ext cx="1699260" cy="389890"/>
          </a:xfrm>
          <a:prstGeom prst="rect">
            <a:avLst/>
          </a:prstGeom>
        </p:spPr>
      </p:pic>
      <p:sp>
        <p:nvSpPr>
          <p:cNvPr id="11" name="标题 2">
            <a:extLst>
              <a:ext uri="{FF2B5EF4-FFF2-40B4-BE49-F238E27FC236}">
                <a16:creationId xmlns:a16="http://schemas.microsoft.com/office/drawing/2014/main" id="{4A126198-2CE2-E980-7415-03936A4484BF}"/>
              </a:ext>
            </a:extLst>
          </p:cNvPr>
          <p:cNvSpPr txBox="1">
            <a:spLocks/>
          </p:cNvSpPr>
          <p:nvPr>
            <p:custDataLst>
              <p:tags r:id="rId2"/>
            </p:custDataLst>
          </p:nvPr>
        </p:nvSpPr>
        <p:spPr>
          <a:xfrm>
            <a:off x="238067" y="160063"/>
            <a:ext cx="10968990" cy="381635"/>
          </a:xfrm>
          <a:prstGeom prst="rect">
            <a:avLst/>
          </a:prstGeom>
        </p:spPr>
        <p:txBody>
          <a:bodyPr vert="horz" lIns="90000" tIns="46800" rIns="90000" bIns="46800" rtlCol="0" anchor="ctr" anchorCtr="0">
            <a:no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目录</a:t>
            </a:r>
          </a:p>
        </p:txBody>
      </p:sp>
      <p:sp>
        <p:nvSpPr>
          <p:cNvPr id="36" name="Oval 35">
            <a:extLst>
              <a:ext uri="{FF2B5EF4-FFF2-40B4-BE49-F238E27FC236}">
                <a16:creationId xmlns:a16="http://schemas.microsoft.com/office/drawing/2014/main" id="{F6A8EE73-C5C1-7EB1-A833-2D587AC6E114}"/>
              </a:ext>
            </a:extLst>
          </p:cNvPr>
          <p:cNvSpPr/>
          <p:nvPr/>
        </p:nvSpPr>
        <p:spPr>
          <a:xfrm>
            <a:off x="4248921" y="2757305"/>
            <a:ext cx="671695" cy="671695"/>
          </a:xfrm>
          <a:prstGeom prst="ellipse">
            <a:avLst/>
          </a:prstGeom>
          <a:solidFill>
            <a:srgbClr val="266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Arial"/>
                <a:ea typeface="微软雅黑"/>
                <a:cs typeface="+mn-cs"/>
              </a:rPr>
              <a:t>3</a:t>
            </a:r>
            <a:endParaRPr kumimoji="0" 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37" name="TextBox 36">
            <a:extLst>
              <a:ext uri="{FF2B5EF4-FFF2-40B4-BE49-F238E27FC236}">
                <a16:creationId xmlns:a16="http://schemas.microsoft.com/office/drawing/2014/main" id="{9D5BE6AD-D886-BC83-0218-61D115D8B85B}"/>
              </a:ext>
            </a:extLst>
          </p:cNvPr>
          <p:cNvSpPr txBox="1"/>
          <p:nvPr/>
        </p:nvSpPr>
        <p:spPr>
          <a:xfrm>
            <a:off x="5285521" y="2831542"/>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2669C4"/>
                </a:solidFill>
                <a:effectLst/>
                <a:uLnTx/>
                <a:uFillTx/>
                <a:latin typeface="Arial"/>
                <a:ea typeface="微软雅黑"/>
                <a:cs typeface="+mn-cs"/>
              </a:rPr>
              <a:t>评估洞察</a:t>
            </a:r>
            <a:endParaRPr kumimoji="0" lang="en-US" sz="2800" b="1" i="0" u="none" strike="noStrike" kern="1200" cap="none" spc="0" normalizeH="0" baseline="0" noProof="0" dirty="0">
              <a:ln>
                <a:noFill/>
              </a:ln>
              <a:solidFill>
                <a:srgbClr val="2669C4"/>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299741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1psd"/>
          <p:cNvPicPr>
            <a:picLocks noChangeAspect="1"/>
          </p:cNvPicPr>
          <p:nvPr/>
        </p:nvPicPr>
        <p:blipFill>
          <a:blip r:embed="rId4"/>
          <a:srcRect l="171" t="29809" r="223" b="4968"/>
          <a:stretch>
            <a:fillRect/>
          </a:stretch>
        </p:blipFill>
        <p:spPr>
          <a:xfrm>
            <a:off x="0" y="0"/>
            <a:ext cx="12192000" cy="650240"/>
          </a:xfrm>
          <a:prstGeom prst="rect">
            <a:avLst/>
          </a:prstGeom>
        </p:spPr>
      </p:pic>
      <p:pic>
        <p:nvPicPr>
          <p:cNvPr id="6" name="图片 5" descr="会议名称">
            <a:extLst>
              <a:ext uri="{FF2B5EF4-FFF2-40B4-BE49-F238E27FC236}">
                <a16:creationId xmlns:a16="http://schemas.microsoft.com/office/drawing/2014/main" id="{38B23AF3-D0B3-4048-3B17-C7CB955474BC}"/>
              </a:ext>
            </a:extLst>
          </p:cNvPr>
          <p:cNvPicPr>
            <a:picLocks noChangeAspect="1"/>
          </p:cNvPicPr>
          <p:nvPr/>
        </p:nvPicPr>
        <p:blipFill>
          <a:blip r:embed="rId5"/>
          <a:stretch>
            <a:fillRect/>
          </a:stretch>
        </p:blipFill>
        <p:spPr>
          <a:xfrm>
            <a:off x="9889066" y="135396"/>
            <a:ext cx="2201682" cy="230681"/>
          </a:xfrm>
          <a:prstGeom prst="rect">
            <a:avLst/>
          </a:prstGeom>
        </p:spPr>
      </p:pic>
      <p:pic>
        <p:nvPicPr>
          <p:cNvPr id="7" name="图片 6" descr="时间地点">
            <a:extLst>
              <a:ext uri="{FF2B5EF4-FFF2-40B4-BE49-F238E27FC236}">
                <a16:creationId xmlns:a16="http://schemas.microsoft.com/office/drawing/2014/main" id="{B7EC4616-E475-EEE9-5A1C-FABCACE967FA}"/>
              </a:ext>
            </a:extLst>
          </p:cNvPr>
          <p:cNvPicPr>
            <a:picLocks noChangeAspect="1"/>
          </p:cNvPicPr>
          <p:nvPr/>
        </p:nvPicPr>
        <p:blipFill>
          <a:blip r:embed="rId6"/>
          <a:stretch>
            <a:fillRect/>
          </a:stretch>
        </p:blipFill>
        <p:spPr>
          <a:xfrm>
            <a:off x="10223237" y="426643"/>
            <a:ext cx="1517402" cy="149660"/>
          </a:xfrm>
          <a:prstGeom prst="rect">
            <a:avLst/>
          </a:prstGeom>
        </p:spPr>
      </p:pic>
      <p:pic>
        <p:nvPicPr>
          <p:cNvPr id="8" name="图片 7" descr="可信安全">
            <a:extLst>
              <a:ext uri="{FF2B5EF4-FFF2-40B4-BE49-F238E27FC236}">
                <a16:creationId xmlns:a16="http://schemas.microsoft.com/office/drawing/2014/main" id="{4E89E148-CA3A-F2BE-FE11-444DA45DAE1B}"/>
              </a:ext>
            </a:extLst>
          </p:cNvPr>
          <p:cNvPicPr>
            <a:picLocks noChangeAspect="1"/>
          </p:cNvPicPr>
          <p:nvPr/>
        </p:nvPicPr>
        <p:blipFill>
          <a:blip r:embed="rId7"/>
          <a:stretch>
            <a:fillRect/>
          </a:stretch>
        </p:blipFill>
        <p:spPr>
          <a:xfrm>
            <a:off x="8010549" y="121525"/>
            <a:ext cx="1699260" cy="389890"/>
          </a:xfrm>
          <a:prstGeom prst="rect">
            <a:avLst/>
          </a:prstGeom>
        </p:spPr>
      </p:pic>
      <p:sp>
        <p:nvSpPr>
          <p:cNvPr id="11" name="标题 2">
            <a:extLst>
              <a:ext uri="{FF2B5EF4-FFF2-40B4-BE49-F238E27FC236}">
                <a16:creationId xmlns:a16="http://schemas.microsoft.com/office/drawing/2014/main" id="{4A126198-2CE2-E980-7415-03936A4484BF}"/>
              </a:ext>
            </a:extLst>
          </p:cNvPr>
          <p:cNvSpPr txBox="1">
            <a:spLocks/>
          </p:cNvSpPr>
          <p:nvPr>
            <p:custDataLst>
              <p:tags r:id="rId2"/>
            </p:custDataLst>
          </p:nvPr>
        </p:nvSpPr>
        <p:spPr>
          <a:xfrm>
            <a:off x="238067" y="160063"/>
            <a:ext cx="10968990" cy="381635"/>
          </a:xfrm>
          <a:prstGeom prst="rect">
            <a:avLst/>
          </a:prstGeom>
        </p:spPr>
        <p:txBody>
          <a:bodyPr vert="horz" lIns="90000" tIns="46800" rIns="90000" bIns="46800" rtlCol="0" anchor="ctr" anchorCtr="0">
            <a:no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defRPr/>
            </a:pPr>
            <a:r>
              <a:rPr lang="zh-CN" altLang="en-US" sz="2000" dirty="0">
                <a:solidFill>
                  <a:schemeClr val="bg1"/>
                </a:solidFill>
              </a:rPr>
              <a:t>可信业务安全评估结果发布</a:t>
            </a:r>
            <a:endParaRPr kumimoji="0" lang="zh-CN" altLang="en-US"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endParaRPr>
          </a:p>
        </p:txBody>
      </p:sp>
      <p:pic>
        <p:nvPicPr>
          <p:cNvPr id="12" name="Picture 11">
            <a:extLst>
              <a:ext uri="{FF2B5EF4-FFF2-40B4-BE49-F238E27FC236}">
                <a16:creationId xmlns:a16="http://schemas.microsoft.com/office/drawing/2014/main" id="{6BF4E442-1327-9586-7465-84B425E34825}"/>
              </a:ext>
            </a:extLst>
          </p:cNvPr>
          <p:cNvPicPr>
            <a:picLocks noChangeAspect="1"/>
          </p:cNvPicPr>
          <p:nvPr/>
        </p:nvPicPr>
        <p:blipFill>
          <a:blip r:embed="rId8"/>
          <a:stretch>
            <a:fillRect/>
          </a:stretch>
        </p:blipFill>
        <p:spPr>
          <a:xfrm>
            <a:off x="2634902" y="810303"/>
            <a:ext cx="3054534" cy="5935937"/>
          </a:xfrm>
          <a:prstGeom prst="rect">
            <a:avLst/>
          </a:prstGeom>
        </p:spPr>
      </p:pic>
      <p:pic>
        <p:nvPicPr>
          <p:cNvPr id="14" name="Picture 13">
            <a:extLst>
              <a:ext uri="{FF2B5EF4-FFF2-40B4-BE49-F238E27FC236}">
                <a16:creationId xmlns:a16="http://schemas.microsoft.com/office/drawing/2014/main" id="{323C7424-6FAF-7319-F1D5-B15E4FDDFE4B}"/>
              </a:ext>
            </a:extLst>
          </p:cNvPr>
          <p:cNvPicPr>
            <a:picLocks noChangeAspect="1"/>
          </p:cNvPicPr>
          <p:nvPr/>
        </p:nvPicPr>
        <p:blipFill>
          <a:blip r:embed="rId9"/>
          <a:stretch>
            <a:fillRect/>
          </a:stretch>
        </p:blipFill>
        <p:spPr>
          <a:xfrm>
            <a:off x="5810826" y="810303"/>
            <a:ext cx="2909773" cy="5935937"/>
          </a:xfrm>
          <a:prstGeom prst="rect">
            <a:avLst/>
          </a:prstGeom>
        </p:spPr>
      </p:pic>
      <p:pic>
        <p:nvPicPr>
          <p:cNvPr id="16" name="Picture 15">
            <a:extLst>
              <a:ext uri="{FF2B5EF4-FFF2-40B4-BE49-F238E27FC236}">
                <a16:creationId xmlns:a16="http://schemas.microsoft.com/office/drawing/2014/main" id="{B64BA231-473F-2893-E204-10B30370FD6A}"/>
              </a:ext>
            </a:extLst>
          </p:cNvPr>
          <p:cNvPicPr>
            <a:picLocks noChangeAspect="1"/>
          </p:cNvPicPr>
          <p:nvPr/>
        </p:nvPicPr>
        <p:blipFill>
          <a:blip r:embed="rId10"/>
          <a:stretch>
            <a:fillRect/>
          </a:stretch>
        </p:blipFill>
        <p:spPr>
          <a:xfrm>
            <a:off x="8841989" y="810303"/>
            <a:ext cx="3066490" cy="5935937"/>
          </a:xfrm>
          <a:prstGeom prst="rect">
            <a:avLst/>
          </a:prstGeom>
        </p:spPr>
      </p:pic>
      <p:sp>
        <p:nvSpPr>
          <p:cNvPr id="17" name="TextBox 16">
            <a:extLst>
              <a:ext uri="{FF2B5EF4-FFF2-40B4-BE49-F238E27FC236}">
                <a16:creationId xmlns:a16="http://schemas.microsoft.com/office/drawing/2014/main" id="{946EE096-D578-669E-98F5-83E6347DFD6C}"/>
              </a:ext>
            </a:extLst>
          </p:cNvPr>
          <p:cNvSpPr txBox="1"/>
          <p:nvPr/>
        </p:nvSpPr>
        <p:spPr>
          <a:xfrm>
            <a:off x="78011" y="3103927"/>
            <a:ext cx="2556891" cy="984885"/>
          </a:xfrm>
          <a:prstGeom prst="rect">
            <a:avLst/>
          </a:prstGeom>
          <a:noFill/>
        </p:spPr>
        <p:txBody>
          <a:bodyPr wrap="square" rtlCol="0">
            <a:spAutoFit/>
          </a:bodyPr>
          <a:lstStyle/>
          <a:p>
            <a:r>
              <a:rPr lang="en-US" dirty="0" err="1"/>
              <a:t>根据标准</a:t>
            </a:r>
            <a:r>
              <a:rPr lang="zh-CN" altLang="en-US" dirty="0"/>
              <a:t>，</a:t>
            </a:r>
            <a:r>
              <a:rPr lang="en-US" dirty="0"/>
              <a:t>测试评估共拆分为</a:t>
            </a:r>
            <a:r>
              <a:rPr lang="en-US" altLang="zh-CN" sz="2000" b="1" dirty="0">
                <a:solidFill>
                  <a:srgbClr val="2669C4"/>
                </a:solidFill>
              </a:rPr>
              <a:t>46</a:t>
            </a:r>
            <a:r>
              <a:rPr lang="zh-CN" altLang="en-US" dirty="0"/>
              <a:t>小项，</a:t>
            </a:r>
            <a:r>
              <a:rPr lang="zh-CN" altLang="en-HK" dirty="0"/>
              <a:t>共包含</a:t>
            </a:r>
            <a:r>
              <a:rPr lang="en-US" altLang="zh-CN" sz="2000" b="1" dirty="0">
                <a:solidFill>
                  <a:srgbClr val="2669C4"/>
                </a:solidFill>
              </a:rPr>
              <a:t>149</a:t>
            </a:r>
            <a:r>
              <a:rPr lang="zh-CN" altLang="en-US" sz="2000" b="1" dirty="0">
                <a:solidFill>
                  <a:srgbClr val="2669C4"/>
                </a:solidFill>
              </a:rPr>
              <a:t>项指标</a:t>
            </a:r>
            <a:endParaRPr lang="en-US" b="1" dirty="0">
              <a:solidFill>
                <a:srgbClr val="2669C4"/>
              </a:solidFill>
            </a:endParaRPr>
          </a:p>
        </p:txBody>
      </p:sp>
    </p:spTree>
    <p:custDataLst>
      <p:tags r:id="rId1"/>
    </p:custDataLst>
    <p:extLst>
      <p:ext uri="{BB962C8B-B14F-4D97-AF65-F5344CB8AC3E}">
        <p14:creationId xmlns:p14="http://schemas.microsoft.com/office/powerpoint/2010/main" val="2855850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1psd"/>
          <p:cNvPicPr>
            <a:picLocks noChangeAspect="1"/>
          </p:cNvPicPr>
          <p:nvPr/>
        </p:nvPicPr>
        <p:blipFill>
          <a:blip r:embed="rId6"/>
          <a:srcRect l="171" t="29809" r="223" b="4968"/>
          <a:stretch>
            <a:fillRect/>
          </a:stretch>
        </p:blipFill>
        <p:spPr>
          <a:xfrm>
            <a:off x="0" y="0"/>
            <a:ext cx="12192000" cy="650240"/>
          </a:xfrm>
          <a:prstGeom prst="rect">
            <a:avLst/>
          </a:prstGeom>
        </p:spPr>
      </p:pic>
      <p:sp>
        <p:nvSpPr>
          <p:cNvPr id="3" name="标题 2"/>
          <p:cNvSpPr>
            <a:spLocks noGrp="1"/>
          </p:cNvSpPr>
          <p:nvPr>
            <p:ph type="title"/>
            <p:custDataLst>
              <p:tags r:id="rId2"/>
            </p:custDataLst>
          </p:nvPr>
        </p:nvSpPr>
        <p:spPr>
          <a:xfrm>
            <a:off x="608330" y="175260"/>
            <a:ext cx="10968990" cy="381635"/>
          </a:xfrm>
        </p:spPr>
        <p:txBody>
          <a:bodyPr>
            <a:noAutofit/>
          </a:bodyPr>
          <a:lstStyle/>
          <a:p>
            <a:r>
              <a:rPr lang="zh-CN" altLang="en-US" sz="2000" dirty="0">
                <a:solidFill>
                  <a:schemeClr val="bg1"/>
                </a:solidFill>
              </a:rPr>
              <a:t>评估结果发布</a:t>
            </a:r>
            <a:endParaRPr lang="zh-CN" altLang="en-US" sz="2000" dirty="0">
              <a:solidFill>
                <a:schemeClr val="bg1"/>
              </a:solidFill>
              <a:sym typeface="+mn-ea"/>
            </a:endParaRPr>
          </a:p>
        </p:txBody>
      </p:sp>
      <p:pic>
        <p:nvPicPr>
          <p:cNvPr id="6" name="图片 5" descr="会议名称">
            <a:extLst>
              <a:ext uri="{FF2B5EF4-FFF2-40B4-BE49-F238E27FC236}">
                <a16:creationId xmlns:a16="http://schemas.microsoft.com/office/drawing/2014/main" id="{38B23AF3-D0B3-4048-3B17-C7CB955474BC}"/>
              </a:ext>
            </a:extLst>
          </p:cNvPr>
          <p:cNvPicPr>
            <a:picLocks noChangeAspect="1"/>
          </p:cNvPicPr>
          <p:nvPr/>
        </p:nvPicPr>
        <p:blipFill>
          <a:blip r:embed="rId7"/>
          <a:stretch>
            <a:fillRect/>
          </a:stretch>
        </p:blipFill>
        <p:spPr>
          <a:xfrm>
            <a:off x="9889066" y="135396"/>
            <a:ext cx="2201682" cy="230681"/>
          </a:xfrm>
          <a:prstGeom prst="rect">
            <a:avLst/>
          </a:prstGeom>
        </p:spPr>
      </p:pic>
      <p:pic>
        <p:nvPicPr>
          <p:cNvPr id="7" name="图片 6" descr="时间地点">
            <a:extLst>
              <a:ext uri="{FF2B5EF4-FFF2-40B4-BE49-F238E27FC236}">
                <a16:creationId xmlns:a16="http://schemas.microsoft.com/office/drawing/2014/main" id="{B7EC4616-E475-EEE9-5A1C-FABCACE967FA}"/>
              </a:ext>
            </a:extLst>
          </p:cNvPr>
          <p:cNvPicPr>
            <a:picLocks noChangeAspect="1"/>
          </p:cNvPicPr>
          <p:nvPr/>
        </p:nvPicPr>
        <p:blipFill>
          <a:blip r:embed="rId8"/>
          <a:stretch>
            <a:fillRect/>
          </a:stretch>
        </p:blipFill>
        <p:spPr>
          <a:xfrm>
            <a:off x="10223237" y="426643"/>
            <a:ext cx="1517402" cy="149660"/>
          </a:xfrm>
          <a:prstGeom prst="rect">
            <a:avLst/>
          </a:prstGeom>
        </p:spPr>
      </p:pic>
      <p:pic>
        <p:nvPicPr>
          <p:cNvPr id="8" name="图片 7" descr="可信安全">
            <a:extLst>
              <a:ext uri="{FF2B5EF4-FFF2-40B4-BE49-F238E27FC236}">
                <a16:creationId xmlns:a16="http://schemas.microsoft.com/office/drawing/2014/main" id="{4E89E148-CA3A-F2BE-FE11-444DA45DAE1B}"/>
              </a:ext>
            </a:extLst>
          </p:cNvPr>
          <p:cNvPicPr>
            <a:picLocks noChangeAspect="1"/>
          </p:cNvPicPr>
          <p:nvPr/>
        </p:nvPicPr>
        <p:blipFill>
          <a:blip r:embed="rId9"/>
          <a:stretch>
            <a:fillRect/>
          </a:stretch>
        </p:blipFill>
        <p:spPr>
          <a:xfrm>
            <a:off x="8010549" y="121525"/>
            <a:ext cx="1699260" cy="389890"/>
          </a:xfrm>
          <a:prstGeom prst="rect">
            <a:avLst/>
          </a:prstGeom>
        </p:spPr>
      </p:pic>
      <p:sp>
        <p:nvSpPr>
          <p:cNvPr id="28" name="文本框 27">
            <a:extLst>
              <a:ext uri="{FF2B5EF4-FFF2-40B4-BE49-F238E27FC236}">
                <a16:creationId xmlns:a16="http://schemas.microsoft.com/office/drawing/2014/main" id="{0D7125EE-2C84-6B20-26A0-6699A3797F5A}"/>
              </a:ext>
            </a:extLst>
          </p:cNvPr>
          <p:cNvSpPr txBox="1"/>
          <p:nvPr/>
        </p:nvSpPr>
        <p:spPr>
          <a:xfrm>
            <a:off x="301625" y="782156"/>
            <a:ext cx="11582400" cy="458459"/>
          </a:xfrm>
          <a:prstGeom prst="rect">
            <a:avLst/>
          </a:prstGeom>
          <a:noFill/>
          <a:ln>
            <a:solidFill>
              <a:sysClr val="windowText" lastClr="000000"/>
            </a:solidFill>
            <a:prstDash val="dash"/>
          </a:ln>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根据标准，</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2022</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年上半年可信安全开展了</a:t>
            </a:r>
            <a:r>
              <a:rPr kumimoji="0" lang="en-US" altLang="zh-CN" sz="1800" b="1" i="0" u="none" strike="noStrike" kern="1200" cap="none" spc="0" normalizeH="0" baseline="0" noProof="0" dirty="0">
                <a:ln>
                  <a:noFill/>
                </a:ln>
                <a:solidFill>
                  <a:srgbClr val="002060"/>
                </a:solidFill>
                <a:effectLst/>
                <a:uLnTx/>
                <a:uFillTx/>
                <a:latin typeface="Arial"/>
                <a:ea typeface="微软雅黑"/>
                <a:cs typeface="+mn-cs"/>
              </a:rPr>
              <a:t>[</a:t>
            </a:r>
            <a:r>
              <a:rPr kumimoji="0" lang="zh-CN" altLang="en-US" sz="1800" b="1" i="0" u="none" strike="noStrike" kern="1200" cap="none" spc="0" normalizeH="0" baseline="0" noProof="0" dirty="0">
                <a:ln>
                  <a:noFill/>
                </a:ln>
                <a:solidFill>
                  <a:srgbClr val="002060"/>
                </a:solidFill>
                <a:effectLst/>
                <a:uLnTx/>
                <a:uFillTx/>
                <a:latin typeface="Arial"/>
                <a:ea typeface="微软雅黑"/>
                <a:cs typeface="+mn-cs"/>
              </a:rPr>
              <a:t>首批</a:t>
            </a:r>
            <a:r>
              <a:rPr lang="zh-CN" altLang="en-US" b="1" dirty="0">
                <a:solidFill>
                  <a:srgbClr val="002060"/>
                </a:solidFill>
                <a:latin typeface="Arial"/>
                <a:ea typeface="微软雅黑"/>
              </a:rPr>
              <a:t>云</a:t>
            </a:r>
            <a:r>
              <a:rPr lang="en-US" altLang="zh-CN" b="1" dirty="0">
                <a:solidFill>
                  <a:srgbClr val="002060"/>
                </a:solidFill>
                <a:latin typeface="Arial"/>
                <a:ea typeface="微软雅黑"/>
              </a:rPr>
              <a:t>WEB</a:t>
            </a:r>
            <a:r>
              <a:rPr lang="zh-CN" altLang="en-US" b="1" dirty="0">
                <a:solidFill>
                  <a:srgbClr val="002060"/>
                </a:solidFill>
                <a:latin typeface="Arial"/>
                <a:ea typeface="微软雅黑"/>
              </a:rPr>
              <a:t>应用防火墙能力</a:t>
            </a:r>
            <a:r>
              <a:rPr kumimoji="0" lang="zh-CN" altLang="en-US" sz="1800" b="1" i="0" u="none" strike="noStrike" kern="1200" cap="none" spc="0" normalizeH="0" baseline="0" noProof="0" dirty="0">
                <a:ln>
                  <a:noFill/>
                </a:ln>
                <a:solidFill>
                  <a:srgbClr val="002060"/>
                </a:solidFill>
                <a:effectLst/>
                <a:uLnTx/>
                <a:uFillTx/>
                <a:latin typeface="Arial"/>
                <a:ea typeface="微软雅黑"/>
                <a:cs typeface="+mn-cs"/>
              </a:rPr>
              <a:t>评估</a:t>
            </a:r>
            <a:r>
              <a:rPr kumimoji="0" lang="en-US" altLang="zh-CN" sz="1800" b="1" i="0" u="none" strike="noStrike" kern="1200" cap="none" spc="0" normalizeH="0" baseline="0" noProof="0" dirty="0">
                <a:ln>
                  <a:noFill/>
                </a:ln>
                <a:solidFill>
                  <a:srgbClr val="002060"/>
                </a:solidFill>
                <a:effectLst/>
                <a:uLnTx/>
                <a:uFillTx/>
                <a:latin typeface="Arial"/>
                <a:ea typeface="微软雅黑"/>
                <a:cs typeface="+mn-cs"/>
              </a:rPr>
              <a:t>]</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a:t>
            </a:r>
          </a:p>
        </p:txBody>
      </p:sp>
      <p:sp>
        <p:nvSpPr>
          <p:cNvPr id="29" name="标题 1">
            <a:extLst>
              <a:ext uri="{FF2B5EF4-FFF2-40B4-BE49-F238E27FC236}">
                <a16:creationId xmlns:a16="http://schemas.microsoft.com/office/drawing/2014/main" id="{E4162DE0-4EDE-BEC8-67BB-4C51B3FA12C2}"/>
              </a:ext>
            </a:extLst>
          </p:cNvPr>
          <p:cNvSpPr txBox="1"/>
          <p:nvPr>
            <p:custDataLst>
              <p:tags r:id="rId3"/>
            </p:custDataLst>
          </p:nvPr>
        </p:nvSpPr>
        <p:spPr>
          <a:xfrm>
            <a:off x="3157303" y="1449859"/>
            <a:ext cx="6552506" cy="611464"/>
          </a:xfrm>
          <a:prstGeom prst="rect">
            <a:avLst/>
          </a:prstGeom>
        </p:spPr>
        <p:txBody>
          <a:bodyPr vert="horz" lIns="90000" tIns="46800" rIns="90000" bIns="46800" rtlCol="0" anchor="ctr" anchorCtr="0">
            <a:no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1">
                <a:ln w="0"/>
                <a:solidFill>
                  <a:srgbClr val="000000"/>
                </a:solidFill>
                <a:effectLst>
                  <a:outerShdw blurRad="38100" dist="38100" dir="2700000" algn="tl">
                    <a:srgbClr val="000000">
                      <a:alpha val="43137"/>
                    </a:srgbClr>
                  </a:outerShdw>
                  <a:reflection blurRad="6350" stA="53000" endA="300" endPos="35500" dir="5400000" sy="-90000" algn="bl" rotWithShape="0"/>
                </a:effectLst>
                <a:uLnTx/>
                <a:uFillTx/>
                <a:latin typeface="Arial"/>
                <a:ea typeface="微软雅黑"/>
                <a:cs typeface="+mj-cs"/>
                <a:sym typeface="+mn-ea"/>
              </a:rPr>
              <a:t>2022</a:t>
            </a:r>
            <a:r>
              <a:rPr kumimoji="0" lang="zh-CN" altLang="en-US" sz="2400" b="1" i="0" u="none" strike="noStrike" kern="1200" cap="none" spc="0" normalizeH="0" baseline="0" noProof="1">
                <a:ln w="0"/>
                <a:solidFill>
                  <a:srgbClr val="000000"/>
                </a:solidFill>
                <a:effectLst>
                  <a:outerShdw blurRad="38100" dist="38100" dir="2700000" algn="tl">
                    <a:srgbClr val="000000">
                      <a:alpha val="43137"/>
                    </a:srgbClr>
                  </a:outerShdw>
                  <a:reflection blurRad="6350" stA="53000" endA="300" endPos="35500" dir="5400000" sy="-90000" algn="bl" rotWithShape="0"/>
                </a:effectLst>
                <a:uLnTx/>
                <a:uFillTx/>
                <a:latin typeface="Arial"/>
                <a:ea typeface="微软雅黑"/>
                <a:cs typeface="+mj-cs"/>
                <a:sym typeface="+mn-ea"/>
              </a:rPr>
              <a:t>首批云</a:t>
            </a:r>
            <a:r>
              <a:rPr kumimoji="0" lang="en-US" altLang="zh-CN" sz="2400" b="1" i="0" u="none" strike="noStrike" kern="1200" cap="none" spc="0" normalizeH="0" baseline="0" noProof="1">
                <a:ln w="0"/>
                <a:solidFill>
                  <a:srgbClr val="000000"/>
                </a:solidFill>
                <a:effectLst>
                  <a:outerShdw blurRad="38100" dist="38100" dir="2700000" algn="tl">
                    <a:srgbClr val="000000">
                      <a:alpha val="43137"/>
                    </a:srgbClr>
                  </a:outerShdw>
                  <a:reflection blurRad="6350" stA="53000" endA="300" endPos="35500" dir="5400000" sy="-90000" algn="bl" rotWithShape="0"/>
                </a:effectLst>
                <a:uLnTx/>
                <a:uFillTx/>
                <a:latin typeface="Arial"/>
                <a:ea typeface="微软雅黑"/>
                <a:cs typeface="+mj-cs"/>
                <a:sym typeface="+mn-ea"/>
              </a:rPr>
              <a:t>WEB</a:t>
            </a:r>
            <a:r>
              <a:rPr kumimoji="0" lang="zh-CN" altLang="en-US" sz="2400" b="1" i="0" u="none" strike="noStrike" kern="1200" cap="none" spc="0" normalizeH="0" baseline="0" noProof="1">
                <a:ln w="0"/>
                <a:solidFill>
                  <a:srgbClr val="000000"/>
                </a:solidFill>
                <a:effectLst>
                  <a:outerShdw blurRad="38100" dist="38100" dir="2700000" algn="tl">
                    <a:srgbClr val="000000">
                      <a:alpha val="43137"/>
                    </a:srgbClr>
                  </a:outerShdw>
                  <a:reflection blurRad="6350" stA="53000" endA="300" endPos="35500" dir="5400000" sy="-90000" algn="bl" rotWithShape="0"/>
                </a:effectLst>
                <a:uLnTx/>
                <a:uFillTx/>
                <a:latin typeface="Arial"/>
                <a:ea typeface="微软雅黑"/>
                <a:cs typeface="+mj-cs"/>
                <a:sym typeface="+mn-ea"/>
              </a:rPr>
              <a:t>应用防火墙能力评估结果发布</a:t>
            </a:r>
          </a:p>
        </p:txBody>
      </p:sp>
      <p:graphicFrame>
        <p:nvGraphicFramePr>
          <p:cNvPr id="30" name="表格 2">
            <a:extLst>
              <a:ext uri="{FF2B5EF4-FFF2-40B4-BE49-F238E27FC236}">
                <a16:creationId xmlns:a16="http://schemas.microsoft.com/office/drawing/2014/main" id="{93910286-1248-3C98-E9D6-7F7F28785A48}"/>
              </a:ext>
            </a:extLst>
          </p:cNvPr>
          <p:cNvGraphicFramePr>
            <a:graphicFrameLocks noGrp="1"/>
          </p:cNvGraphicFramePr>
          <p:nvPr>
            <p:extLst>
              <p:ext uri="{D42A27DB-BD31-4B8C-83A1-F6EECF244321}">
                <p14:modId xmlns:p14="http://schemas.microsoft.com/office/powerpoint/2010/main" val="1860375463"/>
              </p:ext>
            </p:extLst>
          </p:nvPr>
        </p:nvGraphicFramePr>
        <p:xfrm>
          <a:off x="608330" y="2464331"/>
          <a:ext cx="11280333" cy="2678645"/>
        </p:xfrm>
        <a:graphic>
          <a:graphicData uri="http://schemas.openxmlformats.org/drawingml/2006/table">
            <a:tbl>
              <a:tblPr firstRow="1" firstCol="1" bandRow="1">
                <a:tableStyleId>{5DA37D80-6434-44D0-A028-1B22A696006F}</a:tableStyleId>
              </a:tblPr>
              <a:tblGrid>
                <a:gridCol w="2960467">
                  <a:extLst>
                    <a:ext uri="{9D8B030D-6E8A-4147-A177-3AD203B41FA5}">
                      <a16:colId xmlns:a16="http://schemas.microsoft.com/office/drawing/2014/main" val="2028043581"/>
                    </a:ext>
                  </a:extLst>
                </a:gridCol>
                <a:gridCol w="3951066">
                  <a:extLst>
                    <a:ext uri="{9D8B030D-6E8A-4147-A177-3AD203B41FA5}">
                      <a16:colId xmlns:a16="http://schemas.microsoft.com/office/drawing/2014/main" val="3362696870"/>
                    </a:ext>
                  </a:extLst>
                </a:gridCol>
                <a:gridCol w="4368800">
                  <a:extLst>
                    <a:ext uri="{9D8B030D-6E8A-4147-A177-3AD203B41FA5}">
                      <a16:colId xmlns:a16="http://schemas.microsoft.com/office/drawing/2014/main" val="2298803218"/>
                    </a:ext>
                  </a:extLst>
                </a:gridCol>
              </a:tblGrid>
              <a:tr h="535729">
                <a:tc>
                  <a:txBody>
                    <a:bodyPr/>
                    <a:lstStyle/>
                    <a:p>
                      <a:pPr algn="ctr"/>
                      <a:endParaRPr lang="zh-CN" altLang="en-US" sz="1600" b="1" dirty="0">
                        <a:solidFill>
                          <a:schemeClr val="tx1"/>
                        </a:solidFill>
                        <a:latin typeface="+mn-ea"/>
                        <a:ea typeface="+mn-ea"/>
                      </a:endParaRPr>
                    </a:p>
                  </a:txBody>
                  <a:tcPr anchor="ctr"/>
                </a:tc>
                <a:tc>
                  <a:txBody>
                    <a:bodyPr/>
                    <a:lstStyle/>
                    <a:p>
                      <a:pPr marL="0" indent="0" algn="ctr" defTabSz="914400" rtl="0" eaLnBrk="1" latinLnBrk="0" hangingPunct="1">
                        <a:buFont typeface="Wingdings" panose="05000000000000000000" pitchFamily="2" charset="2"/>
                        <a:buNone/>
                      </a:pPr>
                      <a:r>
                        <a:rPr lang="zh-CN" altLang="en-US" sz="1600" b="1" kern="1200" dirty="0">
                          <a:solidFill>
                            <a:schemeClr val="tx1"/>
                          </a:solidFill>
                        </a:rPr>
                        <a:t>企业</a:t>
                      </a:r>
                      <a:endParaRPr lang="zh-CN" altLang="en-US" sz="1600" b="1" kern="1200" dirty="0">
                        <a:solidFill>
                          <a:schemeClr val="tx1"/>
                        </a:solidFill>
                        <a:latin typeface="微软雅黑" panose="020B0503020204020204" charset="-122"/>
                        <a:ea typeface="微软雅黑" panose="020B0503020204020204" charset="-122"/>
                        <a:cs typeface="+mn-cs"/>
                      </a:endParaRPr>
                    </a:p>
                  </a:txBody>
                  <a:tcPr anchor="ctr"/>
                </a:tc>
                <a:tc>
                  <a:txBody>
                    <a:bodyPr/>
                    <a:lstStyle/>
                    <a:p>
                      <a:pPr marL="0" indent="0" algn="ctr" defTabSz="914400" rtl="0" eaLnBrk="1" latinLnBrk="0" hangingPunct="1">
                        <a:buFont typeface="Wingdings" panose="05000000000000000000" pitchFamily="2" charset="2"/>
                        <a:buNone/>
                      </a:pPr>
                      <a:r>
                        <a:rPr lang="zh-CN" altLang="en-US" sz="1600" b="1" kern="1200" dirty="0">
                          <a:solidFill>
                            <a:schemeClr val="tx1"/>
                          </a:solidFill>
                        </a:rPr>
                        <a:t>产品</a:t>
                      </a:r>
                      <a:r>
                        <a:rPr lang="en-US" altLang="zh-CN" sz="1600" b="1" kern="1200" dirty="0">
                          <a:solidFill>
                            <a:schemeClr val="tx1"/>
                          </a:solidFill>
                        </a:rPr>
                        <a:t>/</a:t>
                      </a:r>
                      <a:r>
                        <a:rPr lang="zh-CN" altLang="en-US" sz="1600" b="1" kern="1200" dirty="0">
                          <a:solidFill>
                            <a:schemeClr val="tx1"/>
                          </a:solidFill>
                        </a:rPr>
                        <a:t>服务</a:t>
                      </a:r>
                      <a:endParaRPr lang="zh-CN" altLang="en-US" sz="1600" b="1" kern="1200" dirty="0">
                        <a:solidFill>
                          <a:schemeClr val="tx1"/>
                        </a:solidFill>
                        <a:latin typeface="微软雅黑" panose="020B0503020204020204" charset="-122"/>
                        <a:ea typeface="微软雅黑" panose="020B0503020204020204" charset="-122"/>
                        <a:cs typeface="+mn-cs"/>
                      </a:endParaRPr>
                    </a:p>
                  </a:txBody>
                  <a:tcPr anchor="ctr"/>
                </a:tc>
                <a:extLst>
                  <a:ext uri="{0D108BD9-81ED-4DB2-BD59-A6C34878D82A}">
                    <a16:rowId xmlns:a16="http://schemas.microsoft.com/office/drawing/2014/main" val="1843303776"/>
                  </a:ext>
                </a:extLst>
              </a:tr>
              <a:tr h="535729">
                <a:tc rowSpan="4">
                  <a:txBody>
                    <a:bodyPr/>
                    <a:lstStyle/>
                    <a:p>
                      <a:pPr algn="ctr"/>
                      <a:r>
                        <a:rPr lang="zh-CN" altLang="en-US" sz="2000" b="1" dirty="0">
                          <a:solidFill>
                            <a:srgbClr val="2669C4"/>
                          </a:solidFill>
                          <a:latin typeface="+mn-ea"/>
                          <a:ea typeface="+mn-ea"/>
                        </a:rPr>
                        <a:t>（首批）</a:t>
                      </a:r>
                    </a:p>
                  </a:txBody>
                  <a:tcPr anchor="ctr">
                    <a:noFill/>
                  </a:tcPr>
                </a:tc>
                <a:tc>
                  <a:txBody>
                    <a:bodyPr/>
                    <a:lstStyle/>
                    <a:p>
                      <a:pPr algn="ctr"/>
                      <a:r>
                        <a:rPr lang="zh-CN" altLang="en-US" sz="1600" b="1" dirty="0">
                          <a:solidFill>
                            <a:schemeClr val="tx1"/>
                          </a:solidFill>
                        </a:rPr>
                        <a:t>华为云计算技术有限公司</a:t>
                      </a:r>
                      <a:endParaRPr lang="zh-CN" altLang="en-US" sz="1600" b="1" dirty="0">
                        <a:solidFill>
                          <a:schemeClr val="tx1"/>
                        </a:solidFill>
                        <a:latin typeface="+mn-ea"/>
                        <a:ea typeface="+mn-ea"/>
                      </a:endParaRPr>
                    </a:p>
                  </a:txBody>
                  <a:tcPr anchor="ctr"/>
                </a:tc>
                <a:tc>
                  <a:txBody>
                    <a:bodyPr/>
                    <a:lstStyle/>
                    <a:p>
                      <a:pPr algn="ctr"/>
                      <a:r>
                        <a:rPr lang="zh-CN" altLang="en-US" sz="1600" b="1" dirty="0">
                          <a:solidFill>
                            <a:schemeClr val="tx1"/>
                          </a:solidFill>
                        </a:rPr>
                        <a:t>华为云</a:t>
                      </a:r>
                      <a:r>
                        <a:rPr lang="en-US" altLang="zh-CN" sz="1600" b="1" dirty="0">
                          <a:solidFill>
                            <a:schemeClr val="tx1"/>
                          </a:solidFill>
                        </a:rPr>
                        <a:t>Web</a:t>
                      </a:r>
                      <a:r>
                        <a:rPr lang="zh-CN" altLang="en-US" sz="1600" b="1" dirty="0">
                          <a:solidFill>
                            <a:schemeClr val="tx1"/>
                          </a:solidFill>
                        </a:rPr>
                        <a:t>应用防火墙</a:t>
                      </a:r>
                      <a:r>
                        <a:rPr lang="en-US" altLang="zh-CN" sz="1600" b="1" dirty="0">
                          <a:solidFill>
                            <a:schemeClr val="tx1"/>
                          </a:solidFill>
                        </a:rPr>
                        <a:t>V2</a:t>
                      </a:r>
                      <a:endParaRPr lang="en-US" altLang="zh-CN" sz="1600" b="1" dirty="0">
                        <a:solidFill>
                          <a:schemeClr val="tx1"/>
                        </a:solidFill>
                        <a:latin typeface="+mn-ea"/>
                        <a:ea typeface="+mn-ea"/>
                      </a:endParaRPr>
                    </a:p>
                  </a:txBody>
                  <a:tcPr anchor="ctr"/>
                </a:tc>
                <a:extLst>
                  <a:ext uri="{0D108BD9-81ED-4DB2-BD59-A6C34878D82A}">
                    <a16:rowId xmlns:a16="http://schemas.microsoft.com/office/drawing/2014/main" val="2169521052"/>
                  </a:ext>
                </a:extLst>
              </a:tr>
              <a:tr h="535729">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400" b="1" i="0" u="none" strike="noStrike" kern="1200" cap="none" spc="100" normalizeH="0" baseline="0" noProof="1">
                        <a:ln>
                          <a:noFill/>
                        </a:ln>
                        <a:solidFill>
                          <a:schemeClr val="bg1"/>
                        </a:solidFill>
                        <a:effectLst/>
                        <a:uLnTx/>
                        <a:uFillTx/>
                        <a:latin typeface="+mn-ea"/>
                        <a:ea typeface="+mn-ea"/>
                        <a:cs typeface="+mn-cs"/>
                        <a:sym typeface="+mn-ea"/>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u="none" strike="noStrike" kern="1200" cap="none" spc="100" normalizeH="0" baseline="0" noProof="1">
                          <a:ln>
                            <a:noFill/>
                          </a:ln>
                          <a:solidFill>
                            <a:schemeClr val="tx1"/>
                          </a:solidFill>
                          <a:effectLst/>
                          <a:uLnTx/>
                          <a:uFillTx/>
                          <a:sym typeface="+mn-ea"/>
                        </a:rPr>
                        <a:t>浪潮云信息技术股份有限公司</a:t>
                      </a:r>
                      <a:endParaRPr kumimoji="0" lang="en-US" altLang="zh-CN" sz="1600" b="1" i="0" u="none" strike="noStrike" kern="1200" cap="none" spc="100" normalizeH="0" baseline="0" noProof="1">
                        <a:ln>
                          <a:noFill/>
                        </a:ln>
                        <a:solidFill>
                          <a:schemeClr val="tx1"/>
                        </a:solidFill>
                        <a:effectLst/>
                        <a:uLnTx/>
                        <a:uFillTx/>
                        <a:latin typeface="+mn-ea"/>
                        <a:ea typeface="+mn-ea"/>
                        <a:cs typeface="+mn-cs"/>
                        <a:sym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HK" sz="1600" b="1" u="none" strike="noStrike" kern="1200" cap="none" spc="100" normalizeH="0" baseline="0" noProof="1">
                          <a:ln>
                            <a:noFill/>
                          </a:ln>
                          <a:solidFill>
                            <a:schemeClr val="tx1"/>
                          </a:solidFill>
                          <a:effectLst/>
                          <a:uLnTx/>
                          <a:uFillTx/>
                          <a:sym typeface="+mn-ea"/>
                        </a:rPr>
                        <a:t>云</a:t>
                      </a:r>
                      <a:r>
                        <a:rPr kumimoji="0" lang="zh-CN" altLang="en-US" sz="1600" b="1" u="none" strike="noStrike" kern="1200" cap="none" spc="100" normalizeH="0" baseline="0" noProof="1">
                          <a:ln>
                            <a:noFill/>
                          </a:ln>
                          <a:solidFill>
                            <a:schemeClr val="tx1"/>
                          </a:solidFill>
                          <a:effectLst/>
                          <a:uLnTx/>
                          <a:uFillTx/>
                          <a:sym typeface="+mn-ea"/>
                        </a:rPr>
                        <a:t>御</a:t>
                      </a:r>
                      <a:r>
                        <a:rPr kumimoji="0" lang="en-US" altLang="zh-CN" sz="1600" b="1" u="none" strike="noStrike" kern="1200" cap="none" spc="100" normalizeH="0" baseline="0" noProof="1">
                          <a:ln>
                            <a:noFill/>
                          </a:ln>
                          <a:solidFill>
                            <a:schemeClr val="tx1"/>
                          </a:solidFill>
                          <a:effectLst/>
                          <a:uLnTx/>
                          <a:uFillTx/>
                          <a:sym typeface="+mn-ea"/>
                        </a:rPr>
                        <a:t>WAFV1.0</a:t>
                      </a:r>
                      <a:endParaRPr kumimoji="0" lang="en-US" altLang="zh-CN" sz="1600" b="1" i="0" u="none" strike="noStrike" kern="1200" cap="none" spc="100" normalizeH="0" baseline="0" noProof="1">
                        <a:ln>
                          <a:noFill/>
                        </a:ln>
                        <a:solidFill>
                          <a:schemeClr val="tx1"/>
                        </a:solidFill>
                        <a:effectLst/>
                        <a:uLnTx/>
                        <a:uFillTx/>
                        <a:latin typeface="+mn-ea"/>
                        <a:ea typeface="+mn-ea"/>
                        <a:cs typeface="+mn-cs"/>
                        <a:sym typeface="+mn-ea"/>
                      </a:endParaRPr>
                    </a:p>
                  </a:txBody>
                  <a:tcPr anchor="ctr"/>
                </a:tc>
                <a:extLst>
                  <a:ext uri="{0D108BD9-81ED-4DB2-BD59-A6C34878D82A}">
                    <a16:rowId xmlns:a16="http://schemas.microsoft.com/office/drawing/2014/main" val="2113673830"/>
                  </a:ext>
                </a:extLst>
              </a:tr>
              <a:tr h="535729">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400" b="1" i="0" u="none" strike="noStrike" kern="1200" cap="none" spc="100" normalizeH="0" baseline="0" noProof="1">
                        <a:ln>
                          <a:noFill/>
                        </a:ln>
                        <a:solidFill>
                          <a:schemeClr val="bg1"/>
                        </a:solidFill>
                        <a:effectLst/>
                        <a:uLnTx/>
                        <a:uFillTx/>
                        <a:latin typeface="+mn-ea"/>
                        <a:ea typeface="+mn-ea"/>
                        <a:cs typeface="+mn-cs"/>
                        <a:sym typeface="+mn-ea"/>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100" normalizeH="0" baseline="0" noProof="1">
                          <a:ln>
                            <a:noFill/>
                          </a:ln>
                          <a:solidFill>
                            <a:schemeClr val="tx1"/>
                          </a:solidFill>
                          <a:effectLst/>
                          <a:uLnTx/>
                          <a:uFillTx/>
                          <a:latin typeface="+mn-ea"/>
                          <a:ea typeface="+mn-ea"/>
                          <a:cs typeface="+mn-cs"/>
                          <a:sym typeface="+mn-ea"/>
                        </a:rPr>
                        <a:t>天翼云科技有限公司</a:t>
                      </a:r>
                      <a:endParaRPr kumimoji="0" lang="en-US" altLang="zh-CN" sz="1600" b="1" i="0" u="none" strike="noStrike" kern="1200" cap="none" spc="100" normalizeH="0" baseline="0" noProof="1">
                        <a:ln>
                          <a:noFill/>
                        </a:ln>
                        <a:solidFill>
                          <a:schemeClr val="tx1"/>
                        </a:solidFill>
                        <a:effectLst/>
                        <a:uLnTx/>
                        <a:uFillTx/>
                        <a:latin typeface="+mn-ea"/>
                        <a:ea typeface="+mn-ea"/>
                        <a:cs typeface="+mn-cs"/>
                        <a:sym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altLang="zh-CN" sz="1600" b="1" u="none" strike="noStrike" kern="1200" cap="none" spc="100" normalizeH="0" baseline="0" noProof="1">
                          <a:ln>
                            <a:noFill/>
                          </a:ln>
                          <a:solidFill>
                            <a:schemeClr val="tx1"/>
                          </a:solidFill>
                          <a:effectLst/>
                          <a:uLnTx/>
                          <a:uFillTx/>
                          <a:sym typeface="+mn-ea"/>
                        </a:rPr>
                        <a:t>Web</a:t>
                      </a:r>
                      <a:r>
                        <a:rPr kumimoji="0" lang="zh-CN" altLang="en-HK" sz="1600" b="1" u="none" strike="noStrike" kern="1200" cap="none" spc="100" normalizeH="0" baseline="0" noProof="1">
                          <a:ln>
                            <a:noFill/>
                          </a:ln>
                          <a:solidFill>
                            <a:schemeClr val="tx1"/>
                          </a:solidFill>
                          <a:effectLst/>
                          <a:uLnTx/>
                          <a:uFillTx/>
                          <a:sym typeface="+mn-ea"/>
                        </a:rPr>
                        <a:t>应用</a:t>
                      </a:r>
                      <a:r>
                        <a:rPr kumimoji="0" lang="zh-CN" altLang="en-US" sz="1600" b="1" u="none" strike="noStrike" kern="1200" cap="none" spc="100" normalizeH="0" baseline="0" noProof="1">
                          <a:ln>
                            <a:noFill/>
                          </a:ln>
                          <a:solidFill>
                            <a:schemeClr val="tx1"/>
                          </a:solidFill>
                          <a:effectLst/>
                          <a:uLnTx/>
                          <a:uFillTx/>
                          <a:sym typeface="+mn-ea"/>
                        </a:rPr>
                        <a:t>防火墙（边缘云版）</a:t>
                      </a:r>
                      <a:r>
                        <a:rPr kumimoji="0" lang="en-US" altLang="zh-CN" sz="1600" b="1" u="none" strike="noStrike" kern="1200" cap="none" spc="100" normalizeH="0" baseline="0" noProof="1">
                          <a:ln>
                            <a:noFill/>
                          </a:ln>
                          <a:solidFill>
                            <a:schemeClr val="tx1"/>
                          </a:solidFill>
                          <a:effectLst/>
                          <a:uLnTx/>
                          <a:uFillTx/>
                          <a:sym typeface="+mn-ea"/>
                        </a:rPr>
                        <a:t>V1</a:t>
                      </a:r>
                      <a:endParaRPr kumimoji="0" lang="en-US" altLang="zh-CN" sz="1600" b="1" i="0" u="none" strike="noStrike" kern="1200" cap="none" spc="100" normalizeH="0" baseline="0" noProof="1">
                        <a:ln>
                          <a:noFill/>
                        </a:ln>
                        <a:solidFill>
                          <a:schemeClr val="tx1"/>
                        </a:solidFill>
                        <a:effectLst/>
                        <a:uLnTx/>
                        <a:uFillTx/>
                        <a:latin typeface="+mn-ea"/>
                        <a:ea typeface="+mn-ea"/>
                        <a:cs typeface="+mn-cs"/>
                        <a:sym typeface="+mn-ea"/>
                      </a:endParaRPr>
                    </a:p>
                  </a:txBody>
                  <a:tcPr anchor="ctr"/>
                </a:tc>
                <a:extLst>
                  <a:ext uri="{0D108BD9-81ED-4DB2-BD59-A6C34878D82A}">
                    <a16:rowId xmlns:a16="http://schemas.microsoft.com/office/drawing/2014/main" val="1359917200"/>
                  </a:ext>
                </a:extLst>
              </a:tr>
              <a:tr h="535729">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100" normalizeH="0" baseline="0" noProof="1">
                        <a:ln>
                          <a:noFill/>
                        </a:ln>
                        <a:solidFill>
                          <a:schemeClr val="bg1"/>
                        </a:solidFill>
                        <a:effectLst/>
                        <a:uLnTx/>
                        <a:uFillTx/>
                        <a:latin typeface="+mn-ea"/>
                        <a:ea typeface="+mn-ea"/>
                        <a:cs typeface="+mn-cs"/>
                        <a:sym typeface="+mn-ea"/>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u="none" strike="noStrike" kern="1200" cap="none" spc="100" normalizeH="0" baseline="0" noProof="1">
                          <a:ln>
                            <a:noFill/>
                          </a:ln>
                          <a:solidFill>
                            <a:schemeClr val="tx1"/>
                          </a:solidFill>
                          <a:effectLst/>
                          <a:uLnTx/>
                          <a:uFillTx/>
                          <a:sym typeface="+mn-ea"/>
                        </a:rPr>
                        <a:t>北京火山引擎科技有限公司</a:t>
                      </a:r>
                      <a:endParaRPr kumimoji="0" lang="zh-CN" altLang="en-US" sz="1600" b="1" i="0" u="none" strike="noStrike" kern="1200" cap="none" spc="100" normalizeH="0" baseline="0" noProof="1">
                        <a:ln>
                          <a:noFill/>
                        </a:ln>
                        <a:solidFill>
                          <a:schemeClr val="tx1"/>
                        </a:solidFill>
                        <a:effectLst/>
                        <a:uLnTx/>
                        <a:uFillTx/>
                        <a:latin typeface="+mn-ea"/>
                        <a:ea typeface="+mn-ea"/>
                        <a:cs typeface="+mn-cs"/>
                        <a:sym typeface="+mn-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altLang="zh-CN" sz="1600" b="1" u="none" strike="noStrike" kern="1200" cap="none" spc="100" normalizeH="0" baseline="0" noProof="1">
                          <a:ln>
                            <a:noFill/>
                          </a:ln>
                          <a:solidFill>
                            <a:schemeClr val="tx1"/>
                          </a:solidFill>
                          <a:effectLst/>
                          <a:uLnTx/>
                          <a:uFillTx/>
                          <a:sym typeface="+mn-ea"/>
                        </a:rPr>
                        <a:t>Web</a:t>
                      </a:r>
                      <a:r>
                        <a:rPr kumimoji="0" lang="zh-CN" altLang="en-HK" sz="1600" b="1" u="none" strike="noStrike" kern="1200" cap="none" spc="100" normalizeH="0" baseline="0" noProof="1">
                          <a:ln>
                            <a:noFill/>
                          </a:ln>
                          <a:solidFill>
                            <a:schemeClr val="tx1"/>
                          </a:solidFill>
                          <a:effectLst/>
                          <a:uLnTx/>
                          <a:uFillTx/>
                          <a:sym typeface="+mn-ea"/>
                        </a:rPr>
                        <a:t>应用</a:t>
                      </a:r>
                      <a:r>
                        <a:rPr kumimoji="0" lang="zh-CN" altLang="en-US" sz="1600" b="1" u="none" strike="noStrike" kern="1200" cap="none" spc="100" normalizeH="0" baseline="0" noProof="1">
                          <a:ln>
                            <a:noFill/>
                          </a:ln>
                          <a:solidFill>
                            <a:schemeClr val="tx1"/>
                          </a:solidFill>
                          <a:effectLst/>
                          <a:uLnTx/>
                          <a:uFillTx/>
                          <a:sym typeface="+mn-ea"/>
                        </a:rPr>
                        <a:t>防火墙</a:t>
                      </a:r>
                      <a:r>
                        <a:rPr kumimoji="0" lang="en-US" altLang="zh-CN" sz="1600" b="1" u="none" strike="noStrike" kern="1200" cap="none" spc="100" normalizeH="0" baseline="0" noProof="1">
                          <a:ln>
                            <a:noFill/>
                          </a:ln>
                          <a:solidFill>
                            <a:schemeClr val="tx1"/>
                          </a:solidFill>
                          <a:effectLst/>
                          <a:uLnTx/>
                          <a:uFillTx/>
                          <a:sym typeface="+mn-ea"/>
                        </a:rPr>
                        <a:t>V2.4</a:t>
                      </a:r>
                      <a:endParaRPr kumimoji="0" lang="en-US" altLang="zh-CN" sz="1600" b="1" i="0" u="none" strike="noStrike" kern="1200" cap="none" spc="100" normalizeH="0" baseline="0" noProof="1">
                        <a:ln>
                          <a:noFill/>
                        </a:ln>
                        <a:solidFill>
                          <a:schemeClr val="tx1"/>
                        </a:solidFill>
                        <a:effectLst/>
                        <a:uLnTx/>
                        <a:uFillTx/>
                        <a:latin typeface="+mn-ea"/>
                        <a:ea typeface="+mn-ea"/>
                        <a:cs typeface="+mn-cs"/>
                        <a:sym typeface="+mn-ea"/>
                      </a:endParaRPr>
                    </a:p>
                  </a:txBody>
                  <a:tcPr anchor="ctr"/>
                </a:tc>
                <a:extLst>
                  <a:ext uri="{0D108BD9-81ED-4DB2-BD59-A6C34878D82A}">
                    <a16:rowId xmlns:a16="http://schemas.microsoft.com/office/drawing/2014/main" val="1504965632"/>
                  </a:ext>
                </a:extLst>
              </a:tr>
            </a:tbl>
          </a:graphicData>
        </a:graphic>
      </p:graphicFrame>
    </p:spTree>
    <p:custDataLst>
      <p:tags r:id="rId1"/>
    </p:custDataLst>
    <p:extLst>
      <p:ext uri="{BB962C8B-B14F-4D97-AF65-F5344CB8AC3E}">
        <p14:creationId xmlns:p14="http://schemas.microsoft.com/office/powerpoint/2010/main" val="2386979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1psd"/>
          <p:cNvPicPr>
            <a:picLocks noChangeAspect="1"/>
          </p:cNvPicPr>
          <p:nvPr/>
        </p:nvPicPr>
        <p:blipFill>
          <a:blip r:embed="rId5"/>
          <a:srcRect l="171" t="29809" r="223" b="4968"/>
          <a:stretch>
            <a:fillRect/>
          </a:stretch>
        </p:blipFill>
        <p:spPr>
          <a:xfrm>
            <a:off x="0" y="0"/>
            <a:ext cx="12192000" cy="650240"/>
          </a:xfrm>
          <a:prstGeom prst="rect">
            <a:avLst/>
          </a:prstGeom>
        </p:spPr>
      </p:pic>
      <p:pic>
        <p:nvPicPr>
          <p:cNvPr id="6" name="图片 5" descr="会议名称">
            <a:extLst>
              <a:ext uri="{FF2B5EF4-FFF2-40B4-BE49-F238E27FC236}">
                <a16:creationId xmlns:a16="http://schemas.microsoft.com/office/drawing/2014/main" id="{38B23AF3-D0B3-4048-3B17-C7CB955474BC}"/>
              </a:ext>
            </a:extLst>
          </p:cNvPr>
          <p:cNvPicPr>
            <a:picLocks noChangeAspect="1"/>
          </p:cNvPicPr>
          <p:nvPr/>
        </p:nvPicPr>
        <p:blipFill>
          <a:blip r:embed="rId6"/>
          <a:stretch>
            <a:fillRect/>
          </a:stretch>
        </p:blipFill>
        <p:spPr>
          <a:xfrm>
            <a:off x="9889066" y="135396"/>
            <a:ext cx="2201682" cy="230681"/>
          </a:xfrm>
          <a:prstGeom prst="rect">
            <a:avLst/>
          </a:prstGeom>
        </p:spPr>
      </p:pic>
      <p:pic>
        <p:nvPicPr>
          <p:cNvPr id="7" name="图片 6" descr="时间地点">
            <a:extLst>
              <a:ext uri="{FF2B5EF4-FFF2-40B4-BE49-F238E27FC236}">
                <a16:creationId xmlns:a16="http://schemas.microsoft.com/office/drawing/2014/main" id="{B7EC4616-E475-EEE9-5A1C-FABCACE967FA}"/>
              </a:ext>
            </a:extLst>
          </p:cNvPr>
          <p:cNvPicPr>
            <a:picLocks noChangeAspect="1"/>
          </p:cNvPicPr>
          <p:nvPr/>
        </p:nvPicPr>
        <p:blipFill>
          <a:blip r:embed="rId7"/>
          <a:stretch>
            <a:fillRect/>
          </a:stretch>
        </p:blipFill>
        <p:spPr>
          <a:xfrm>
            <a:off x="10223237" y="426643"/>
            <a:ext cx="1517402" cy="149660"/>
          </a:xfrm>
          <a:prstGeom prst="rect">
            <a:avLst/>
          </a:prstGeom>
        </p:spPr>
      </p:pic>
      <p:pic>
        <p:nvPicPr>
          <p:cNvPr id="8" name="图片 7" descr="可信安全">
            <a:extLst>
              <a:ext uri="{FF2B5EF4-FFF2-40B4-BE49-F238E27FC236}">
                <a16:creationId xmlns:a16="http://schemas.microsoft.com/office/drawing/2014/main" id="{4E89E148-CA3A-F2BE-FE11-444DA45DAE1B}"/>
              </a:ext>
            </a:extLst>
          </p:cNvPr>
          <p:cNvPicPr>
            <a:picLocks noChangeAspect="1"/>
          </p:cNvPicPr>
          <p:nvPr/>
        </p:nvPicPr>
        <p:blipFill>
          <a:blip r:embed="rId8"/>
          <a:stretch>
            <a:fillRect/>
          </a:stretch>
        </p:blipFill>
        <p:spPr>
          <a:xfrm>
            <a:off x="8010549" y="121525"/>
            <a:ext cx="1699260" cy="389890"/>
          </a:xfrm>
          <a:prstGeom prst="rect">
            <a:avLst/>
          </a:prstGeom>
        </p:spPr>
      </p:pic>
      <p:sp>
        <p:nvSpPr>
          <p:cNvPr id="11" name="标题 2">
            <a:extLst>
              <a:ext uri="{FF2B5EF4-FFF2-40B4-BE49-F238E27FC236}">
                <a16:creationId xmlns:a16="http://schemas.microsoft.com/office/drawing/2014/main" id="{4A126198-2CE2-E980-7415-03936A4484BF}"/>
              </a:ext>
            </a:extLst>
          </p:cNvPr>
          <p:cNvSpPr txBox="1">
            <a:spLocks/>
          </p:cNvSpPr>
          <p:nvPr>
            <p:custDataLst>
              <p:tags r:id="rId2"/>
            </p:custDataLst>
          </p:nvPr>
        </p:nvSpPr>
        <p:spPr>
          <a:xfrm>
            <a:off x="238067" y="160063"/>
            <a:ext cx="10968990" cy="381635"/>
          </a:xfrm>
          <a:prstGeom prst="rect">
            <a:avLst/>
          </a:prstGeom>
        </p:spPr>
        <p:txBody>
          <a:bodyPr vert="horz" lIns="90000" tIns="46800" rIns="90000" bIns="46800" rtlCol="0" anchor="ctr" anchorCtr="0">
            <a:no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1800" dirty="0">
                <a:solidFill>
                  <a:srgbClr val="FFFFFF"/>
                </a:solidFill>
              </a:rPr>
              <a:t>目录</a:t>
            </a:r>
            <a:endParaRPr kumimoji="0" lang="zh-CN" altLang="en-US" sz="18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endParaRPr>
          </a:p>
        </p:txBody>
      </p:sp>
      <p:sp>
        <p:nvSpPr>
          <p:cNvPr id="29" name="Google Shape;893;p46">
            <a:extLst>
              <a:ext uri="{FF2B5EF4-FFF2-40B4-BE49-F238E27FC236}">
                <a16:creationId xmlns:a16="http://schemas.microsoft.com/office/drawing/2014/main" id="{F9899AF2-2276-6076-2965-7D7919264CED}"/>
              </a:ext>
            </a:extLst>
          </p:cNvPr>
          <p:cNvSpPr/>
          <p:nvPr/>
        </p:nvSpPr>
        <p:spPr>
          <a:xfrm>
            <a:off x="2043133" y="1657033"/>
            <a:ext cx="892000" cy="892000"/>
          </a:xfrm>
          <a:prstGeom prst="ellipse">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 name="Google Shape;913;p46">
            <a:extLst>
              <a:ext uri="{FF2B5EF4-FFF2-40B4-BE49-F238E27FC236}">
                <a16:creationId xmlns:a16="http://schemas.microsoft.com/office/drawing/2014/main" id="{9EC48099-4E11-11AF-2EEF-718372410483}"/>
              </a:ext>
            </a:extLst>
          </p:cNvPr>
          <p:cNvSpPr/>
          <p:nvPr/>
        </p:nvSpPr>
        <p:spPr>
          <a:xfrm>
            <a:off x="2881833" y="1585667"/>
            <a:ext cx="125600" cy="125600"/>
          </a:xfrm>
          <a:prstGeom prst="ellipse">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 name="Oval 31">
            <a:extLst>
              <a:ext uri="{FF2B5EF4-FFF2-40B4-BE49-F238E27FC236}">
                <a16:creationId xmlns:a16="http://schemas.microsoft.com/office/drawing/2014/main" id="{E901A9BB-CE28-4220-53DF-4EA84531D8AE}"/>
              </a:ext>
            </a:extLst>
          </p:cNvPr>
          <p:cNvSpPr/>
          <p:nvPr/>
        </p:nvSpPr>
        <p:spPr>
          <a:xfrm>
            <a:off x="1970833" y="1431338"/>
            <a:ext cx="671695" cy="671695"/>
          </a:xfrm>
          <a:prstGeom prst="ellipse">
            <a:avLst/>
          </a:prstGeom>
          <a:solidFill>
            <a:srgbClr val="266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en-US" dirty="0"/>
          </a:p>
        </p:txBody>
      </p:sp>
      <p:sp>
        <p:nvSpPr>
          <p:cNvPr id="33" name="TextBox 32">
            <a:extLst>
              <a:ext uri="{FF2B5EF4-FFF2-40B4-BE49-F238E27FC236}">
                <a16:creationId xmlns:a16="http://schemas.microsoft.com/office/drawing/2014/main" id="{9DC5AB21-AC59-84AD-872E-A3D6388F8452}"/>
              </a:ext>
            </a:extLst>
          </p:cNvPr>
          <p:cNvSpPr txBox="1"/>
          <p:nvPr/>
        </p:nvSpPr>
        <p:spPr>
          <a:xfrm>
            <a:off x="2944633" y="1456128"/>
            <a:ext cx="1980029" cy="523220"/>
          </a:xfrm>
          <a:prstGeom prst="rect">
            <a:avLst/>
          </a:prstGeom>
          <a:noFill/>
        </p:spPr>
        <p:txBody>
          <a:bodyPr wrap="none" rtlCol="0">
            <a:spAutoFit/>
          </a:bodyPr>
          <a:lstStyle/>
          <a:p>
            <a:r>
              <a:rPr lang="en-US" sz="2800" b="1" dirty="0" err="1">
                <a:solidFill>
                  <a:srgbClr val="2669C4"/>
                </a:solidFill>
              </a:rPr>
              <a:t>背景及意义</a:t>
            </a:r>
            <a:endParaRPr lang="en-US" sz="2800" b="1" dirty="0">
              <a:solidFill>
                <a:srgbClr val="2669C4"/>
              </a:solidFill>
            </a:endParaRPr>
          </a:p>
        </p:txBody>
      </p:sp>
      <p:sp>
        <p:nvSpPr>
          <p:cNvPr id="36" name="Oval 35">
            <a:extLst>
              <a:ext uri="{FF2B5EF4-FFF2-40B4-BE49-F238E27FC236}">
                <a16:creationId xmlns:a16="http://schemas.microsoft.com/office/drawing/2014/main" id="{F6A8EE73-C5C1-7EB1-A833-2D587AC6E114}"/>
              </a:ext>
            </a:extLst>
          </p:cNvPr>
          <p:cNvSpPr/>
          <p:nvPr/>
        </p:nvSpPr>
        <p:spPr>
          <a:xfrm>
            <a:off x="1970833" y="2548283"/>
            <a:ext cx="671695" cy="671695"/>
          </a:xfrm>
          <a:prstGeom prst="ellipse">
            <a:avLst/>
          </a:prstGeom>
          <a:solidFill>
            <a:srgbClr val="266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en-US" dirty="0"/>
          </a:p>
        </p:txBody>
      </p:sp>
      <p:sp>
        <p:nvSpPr>
          <p:cNvPr id="37" name="TextBox 36">
            <a:extLst>
              <a:ext uri="{FF2B5EF4-FFF2-40B4-BE49-F238E27FC236}">
                <a16:creationId xmlns:a16="http://schemas.microsoft.com/office/drawing/2014/main" id="{9D5BE6AD-D886-BC83-0218-61D115D8B85B}"/>
              </a:ext>
            </a:extLst>
          </p:cNvPr>
          <p:cNvSpPr txBox="1"/>
          <p:nvPr/>
        </p:nvSpPr>
        <p:spPr>
          <a:xfrm>
            <a:off x="3007433" y="2622520"/>
            <a:ext cx="1620957" cy="523220"/>
          </a:xfrm>
          <a:prstGeom prst="rect">
            <a:avLst/>
          </a:prstGeom>
          <a:noFill/>
        </p:spPr>
        <p:txBody>
          <a:bodyPr wrap="none" rtlCol="0">
            <a:spAutoFit/>
          </a:bodyPr>
          <a:lstStyle/>
          <a:p>
            <a:r>
              <a:rPr lang="en-US" sz="2800" b="1" dirty="0" err="1">
                <a:solidFill>
                  <a:srgbClr val="2669C4"/>
                </a:solidFill>
              </a:rPr>
              <a:t>标准解读</a:t>
            </a:r>
            <a:endParaRPr lang="en-US" sz="2800" b="1" dirty="0">
              <a:solidFill>
                <a:srgbClr val="2669C4"/>
              </a:solidFill>
            </a:endParaRPr>
          </a:p>
        </p:txBody>
      </p:sp>
      <p:sp>
        <p:nvSpPr>
          <p:cNvPr id="38" name="Oval 37">
            <a:extLst>
              <a:ext uri="{FF2B5EF4-FFF2-40B4-BE49-F238E27FC236}">
                <a16:creationId xmlns:a16="http://schemas.microsoft.com/office/drawing/2014/main" id="{A21CFBA5-A959-740F-2A67-334BC9FC2106}"/>
              </a:ext>
            </a:extLst>
          </p:cNvPr>
          <p:cNvSpPr/>
          <p:nvPr/>
        </p:nvSpPr>
        <p:spPr>
          <a:xfrm>
            <a:off x="1970833" y="3665228"/>
            <a:ext cx="671695" cy="671695"/>
          </a:xfrm>
          <a:prstGeom prst="ellipse">
            <a:avLst/>
          </a:prstGeom>
          <a:solidFill>
            <a:srgbClr val="266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en-US" dirty="0"/>
          </a:p>
        </p:txBody>
      </p:sp>
      <p:sp>
        <p:nvSpPr>
          <p:cNvPr id="39" name="TextBox 38">
            <a:extLst>
              <a:ext uri="{FF2B5EF4-FFF2-40B4-BE49-F238E27FC236}">
                <a16:creationId xmlns:a16="http://schemas.microsoft.com/office/drawing/2014/main" id="{72320AC5-D774-94AD-63FE-7C75BCBB2C40}"/>
              </a:ext>
            </a:extLst>
          </p:cNvPr>
          <p:cNvSpPr txBox="1"/>
          <p:nvPr/>
        </p:nvSpPr>
        <p:spPr>
          <a:xfrm>
            <a:off x="3007432" y="3736368"/>
            <a:ext cx="1620957" cy="523220"/>
          </a:xfrm>
          <a:prstGeom prst="rect">
            <a:avLst/>
          </a:prstGeom>
          <a:noFill/>
        </p:spPr>
        <p:txBody>
          <a:bodyPr wrap="none" rtlCol="0">
            <a:spAutoFit/>
          </a:bodyPr>
          <a:lstStyle/>
          <a:p>
            <a:r>
              <a:rPr lang="en-US" sz="2800" b="1" dirty="0" err="1">
                <a:solidFill>
                  <a:srgbClr val="2669C4"/>
                </a:solidFill>
              </a:rPr>
              <a:t>评估洞察</a:t>
            </a:r>
            <a:endParaRPr lang="en-US" sz="2800" b="1" dirty="0">
              <a:solidFill>
                <a:srgbClr val="2669C4"/>
              </a:solidFill>
            </a:endParaRPr>
          </a:p>
        </p:txBody>
      </p:sp>
      <p:sp>
        <p:nvSpPr>
          <p:cNvPr id="40" name="Oval 39">
            <a:extLst>
              <a:ext uri="{FF2B5EF4-FFF2-40B4-BE49-F238E27FC236}">
                <a16:creationId xmlns:a16="http://schemas.microsoft.com/office/drawing/2014/main" id="{2DE2F998-AFE4-A5F7-D7C2-B37F6E59ADD6}"/>
              </a:ext>
            </a:extLst>
          </p:cNvPr>
          <p:cNvSpPr/>
          <p:nvPr/>
        </p:nvSpPr>
        <p:spPr>
          <a:xfrm>
            <a:off x="1970833" y="4782173"/>
            <a:ext cx="671695" cy="671695"/>
          </a:xfrm>
          <a:prstGeom prst="ellipse">
            <a:avLst/>
          </a:prstGeom>
          <a:solidFill>
            <a:srgbClr val="266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en-US" dirty="0"/>
          </a:p>
        </p:txBody>
      </p:sp>
      <p:sp>
        <p:nvSpPr>
          <p:cNvPr id="41" name="TextBox 40">
            <a:extLst>
              <a:ext uri="{FF2B5EF4-FFF2-40B4-BE49-F238E27FC236}">
                <a16:creationId xmlns:a16="http://schemas.microsoft.com/office/drawing/2014/main" id="{28FDD9B7-5F72-57E2-7697-36B58ECDF346}"/>
              </a:ext>
            </a:extLst>
          </p:cNvPr>
          <p:cNvSpPr txBox="1"/>
          <p:nvPr/>
        </p:nvSpPr>
        <p:spPr>
          <a:xfrm>
            <a:off x="3007431" y="4850216"/>
            <a:ext cx="1620957" cy="523220"/>
          </a:xfrm>
          <a:prstGeom prst="rect">
            <a:avLst/>
          </a:prstGeom>
          <a:noFill/>
        </p:spPr>
        <p:txBody>
          <a:bodyPr wrap="none" rtlCol="0">
            <a:spAutoFit/>
          </a:bodyPr>
          <a:lstStyle/>
          <a:p>
            <a:r>
              <a:rPr lang="en-US" sz="2800" b="1" dirty="0" err="1">
                <a:solidFill>
                  <a:srgbClr val="2669C4"/>
                </a:solidFill>
              </a:rPr>
              <a:t>后续规划</a:t>
            </a:r>
            <a:endParaRPr lang="en-US" sz="2800" b="1" dirty="0">
              <a:solidFill>
                <a:srgbClr val="2669C4"/>
              </a:solidFill>
            </a:endParaRPr>
          </a:p>
        </p:txBody>
      </p:sp>
    </p:spTree>
    <p:custDataLst>
      <p:tags r:id="rId1"/>
    </p:custDataLst>
    <p:extLst>
      <p:ext uri="{BB962C8B-B14F-4D97-AF65-F5344CB8AC3E}">
        <p14:creationId xmlns:p14="http://schemas.microsoft.com/office/powerpoint/2010/main" val="1437675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1psd"/>
          <p:cNvPicPr>
            <a:picLocks noChangeAspect="1"/>
          </p:cNvPicPr>
          <p:nvPr/>
        </p:nvPicPr>
        <p:blipFill>
          <a:blip r:embed="rId4"/>
          <a:srcRect l="171" t="29809" r="223" b="4968"/>
          <a:stretch>
            <a:fillRect/>
          </a:stretch>
        </p:blipFill>
        <p:spPr>
          <a:xfrm>
            <a:off x="0" y="0"/>
            <a:ext cx="12192000" cy="650240"/>
          </a:xfrm>
          <a:prstGeom prst="rect">
            <a:avLst/>
          </a:prstGeom>
        </p:spPr>
      </p:pic>
      <p:sp>
        <p:nvSpPr>
          <p:cNvPr id="3" name="标题 2"/>
          <p:cNvSpPr>
            <a:spLocks noGrp="1"/>
          </p:cNvSpPr>
          <p:nvPr>
            <p:ph type="title"/>
            <p:custDataLst>
              <p:tags r:id="rId2"/>
            </p:custDataLst>
          </p:nvPr>
        </p:nvSpPr>
        <p:spPr>
          <a:xfrm>
            <a:off x="608330" y="175260"/>
            <a:ext cx="10968990" cy="381635"/>
          </a:xfrm>
        </p:spPr>
        <p:txBody>
          <a:bodyPr>
            <a:noAutofit/>
          </a:bodyPr>
          <a:lstStyle/>
          <a:p>
            <a:r>
              <a:rPr lang="zh-CN" altLang="en-US" sz="2000" dirty="0">
                <a:solidFill>
                  <a:schemeClr val="bg1"/>
                </a:solidFill>
              </a:rPr>
              <a:t>评估观察</a:t>
            </a:r>
            <a:endParaRPr lang="zh-CN" altLang="en-US" sz="2000" dirty="0">
              <a:solidFill>
                <a:schemeClr val="bg1"/>
              </a:solidFill>
              <a:sym typeface="+mn-ea"/>
            </a:endParaRPr>
          </a:p>
        </p:txBody>
      </p:sp>
      <p:pic>
        <p:nvPicPr>
          <p:cNvPr id="6" name="图片 5" descr="会议名称">
            <a:extLst>
              <a:ext uri="{FF2B5EF4-FFF2-40B4-BE49-F238E27FC236}">
                <a16:creationId xmlns:a16="http://schemas.microsoft.com/office/drawing/2014/main" id="{38B23AF3-D0B3-4048-3B17-C7CB955474BC}"/>
              </a:ext>
            </a:extLst>
          </p:cNvPr>
          <p:cNvPicPr>
            <a:picLocks noChangeAspect="1"/>
          </p:cNvPicPr>
          <p:nvPr/>
        </p:nvPicPr>
        <p:blipFill>
          <a:blip r:embed="rId5"/>
          <a:stretch>
            <a:fillRect/>
          </a:stretch>
        </p:blipFill>
        <p:spPr>
          <a:xfrm>
            <a:off x="9889066" y="135396"/>
            <a:ext cx="2201682" cy="230681"/>
          </a:xfrm>
          <a:prstGeom prst="rect">
            <a:avLst/>
          </a:prstGeom>
        </p:spPr>
      </p:pic>
      <p:pic>
        <p:nvPicPr>
          <p:cNvPr id="7" name="图片 6" descr="时间地点">
            <a:extLst>
              <a:ext uri="{FF2B5EF4-FFF2-40B4-BE49-F238E27FC236}">
                <a16:creationId xmlns:a16="http://schemas.microsoft.com/office/drawing/2014/main" id="{B7EC4616-E475-EEE9-5A1C-FABCACE967FA}"/>
              </a:ext>
            </a:extLst>
          </p:cNvPr>
          <p:cNvPicPr>
            <a:picLocks noChangeAspect="1"/>
          </p:cNvPicPr>
          <p:nvPr/>
        </p:nvPicPr>
        <p:blipFill>
          <a:blip r:embed="rId6"/>
          <a:stretch>
            <a:fillRect/>
          </a:stretch>
        </p:blipFill>
        <p:spPr>
          <a:xfrm>
            <a:off x="10223237" y="426643"/>
            <a:ext cx="1517402" cy="149660"/>
          </a:xfrm>
          <a:prstGeom prst="rect">
            <a:avLst/>
          </a:prstGeom>
        </p:spPr>
      </p:pic>
      <p:pic>
        <p:nvPicPr>
          <p:cNvPr id="8" name="图片 7" descr="可信安全">
            <a:extLst>
              <a:ext uri="{FF2B5EF4-FFF2-40B4-BE49-F238E27FC236}">
                <a16:creationId xmlns:a16="http://schemas.microsoft.com/office/drawing/2014/main" id="{4E89E148-CA3A-F2BE-FE11-444DA45DAE1B}"/>
              </a:ext>
            </a:extLst>
          </p:cNvPr>
          <p:cNvPicPr>
            <a:picLocks noChangeAspect="1"/>
          </p:cNvPicPr>
          <p:nvPr/>
        </p:nvPicPr>
        <p:blipFill>
          <a:blip r:embed="rId7"/>
          <a:stretch>
            <a:fillRect/>
          </a:stretch>
        </p:blipFill>
        <p:spPr>
          <a:xfrm>
            <a:off x="8010549" y="121525"/>
            <a:ext cx="1699260" cy="389890"/>
          </a:xfrm>
          <a:prstGeom prst="rect">
            <a:avLst/>
          </a:prstGeom>
        </p:spPr>
      </p:pic>
      <p:sp>
        <p:nvSpPr>
          <p:cNvPr id="19" name="文本框 85">
            <a:extLst>
              <a:ext uri="{FF2B5EF4-FFF2-40B4-BE49-F238E27FC236}">
                <a16:creationId xmlns:a16="http://schemas.microsoft.com/office/drawing/2014/main" id="{AB95FBAD-2FC6-CF94-CCA9-1C40FEFEA491}"/>
              </a:ext>
            </a:extLst>
          </p:cNvPr>
          <p:cNvSpPr txBox="1"/>
          <p:nvPr/>
        </p:nvSpPr>
        <p:spPr>
          <a:xfrm>
            <a:off x="1419069" y="985656"/>
            <a:ext cx="9347511" cy="1023742"/>
          </a:xfrm>
          <a:prstGeom prst="rect">
            <a:avLst/>
          </a:prstGeom>
          <a:noFill/>
          <a:ln>
            <a:solidFill>
              <a:sysClr val="windowText" lastClr="000000"/>
            </a:solidFill>
            <a:prstDash val="dash"/>
          </a:ln>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近年来，我国云</a:t>
            </a: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WAF</a:t>
            </a: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行业持续保持增长趋势，向高品质的方向发展。在此背景下，中国信通院联合业内专家，共同编写了</a:t>
            </a: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云</a:t>
            </a: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WEB</a:t>
            </a: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应用防火墙能力要求</a:t>
            </a: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标准。标准主要考察企业云</a:t>
            </a: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WAF</a:t>
            </a: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产品各类能力，包括服务接入、安全防护、通用安全能力、性能及可拓展性、可靠性。</a:t>
            </a:r>
            <a:endParaRPr kumimoji="0" 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1" name="五边形 25">
            <a:extLst>
              <a:ext uri="{FF2B5EF4-FFF2-40B4-BE49-F238E27FC236}">
                <a16:creationId xmlns:a16="http://schemas.microsoft.com/office/drawing/2014/main" id="{9F8A82A6-0848-1EB9-9942-4FDCBF1170A3}"/>
              </a:ext>
            </a:extLst>
          </p:cNvPr>
          <p:cNvSpPr/>
          <p:nvPr/>
        </p:nvSpPr>
        <p:spPr>
          <a:xfrm>
            <a:off x="3659490" y="2344814"/>
            <a:ext cx="4852197" cy="447407"/>
          </a:xfrm>
          <a:prstGeom prst="homePlate">
            <a:avLst/>
          </a:prstGeom>
          <a:gradFill>
            <a:gsLst>
              <a:gs pos="39009">
                <a:srgbClr val="2C93D0"/>
              </a:gs>
              <a:gs pos="27002">
                <a:srgbClr val="4190D3"/>
              </a:gs>
              <a:gs pos="46000">
                <a:srgbClr val="2094CE"/>
              </a:gs>
              <a:gs pos="0">
                <a:srgbClr val="6F8BD9"/>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2831" rtl="0" eaLnBrk="1" fontAlgn="auto" latinLnBrk="0" hangingPunct="1">
              <a:lnSpc>
                <a:spcPct val="90000"/>
              </a:lnSpc>
              <a:spcBef>
                <a:spcPct val="0"/>
              </a:spcBef>
              <a:spcAft>
                <a:spcPct val="35000"/>
              </a:spcAft>
              <a:buClrTx/>
              <a:buSzTx/>
              <a:buFontTx/>
              <a:buNone/>
              <a:tabLst/>
              <a:defRPr/>
            </a:pPr>
            <a:r>
              <a:rPr kumimoji="0" lang="zh-CN" altLang="en-US" sz="1598"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应用安全测试观察</a:t>
            </a:r>
          </a:p>
        </p:txBody>
      </p:sp>
      <p:pic>
        <p:nvPicPr>
          <p:cNvPr id="22" name="图片 35">
            <a:extLst>
              <a:ext uri="{FF2B5EF4-FFF2-40B4-BE49-F238E27FC236}">
                <a16:creationId xmlns:a16="http://schemas.microsoft.com/office/drawing/2014/main" id="{D3B248E5-05CC-ACC6-D7F1-7C2566A2B803}"/>
              </a:ext>
            </a:extLst>
          </p:cNvPr>
          <p:cNvPicPr>
            <a:picLocks noChangeAspect="1"/>
          </p:cNvPicPr>
          <p:nvPr/>
        </p:nvPicPr>
        <p:blipFill>
          <a:blip r:embed="rId8">
            <a:duotone>
              <a:prstClr val="black"/>
              <a:srgbClr val="1166FC">
                <a:tint val="45000"/>
                <a:satMod val="400000"/>
              </a:srgbClr>
            </a:duotone>
            <a:extLst>
              <a:ext uri="{28A0092B-C50C-407E-A947-70E740481C1C}">
                <a14:useLocalDpi xmlns:a14="http://schemas.microsoft.com/office/drawing/2010/main" val="0"/>
              </a:ext>
            </a:extLst>
          </a:blip>
          <a:srcRect/>
          <a:stretch/>
        </p:blipFill>
        <p:spPr>
          <a:xfrm>
            <a:off x="3630148" y="3049282"/>
            <a:ext cx="473695" cy="507531"/>
          </a:xfrm>
          <a:prstGeom prst="rect">
            <a:avLst/>
          </a:prstGeom>
        </p:spPr>
      </p:pic>
      <p:grpSp>
        <p:nvGrpSpPr>
          <p:cNvPr id="23" name="组合 39">
            <a:extLst>
              <a:ext uri="{FF2B5EF4-FFF2-40B4-BE49-F238E27FC236}">
                <a16:creationId xmlns:a16="http://schemas.microsoft.com/office/drawing/2014/main" id="{93295262-3C6D-C83D-3EB7-55F04EB6F97F}"/>
              </a:ext>
            </a:extLst>
          </p:cNvPr>
          <p:cNvGrpSpPr/>
          <p:nvPr/>
        </p:nvGrpSpPr>
        <p:grpSpPr>
          <a:xfrm>
            <a:off x="3616636" y="5009316"/>
            <a:ext cx="473695" cy="507531"/>
            <a:chOff x="7226988" y="4026232"/>
            <a:chExt cx="473695" cy="507531"/>
          </a:xfrm>
        </p:grpSpPr>
        <p:pic>
          <p:nvPicPr>
            <p:cNvPr id="24" name="图片 37">
              <a:extLst>
                <a:ext uri="{FF2B5EF4-FFF2-40B4-BE49-F238E27FC236}">
                  <a16:creationId xmlns:a16="http://schemas.microsoft.com/office/drawing/2014/main" id="{6DB5A65F-532A-6BA6-2865-90E47C623E9E}"/>
                </a:ext>
              </a:extLst>
            </p:cNvPr>
            <p:cNvPicPr>
              <a:picLocks noChangeAspect="1"/>
            </p:cNvPicPr>
            <p:nvPr/>
          </p:nvPicPr>
          <p:blipFill>
            <a:blip r:embed="rId8">
              <a:duotone>
                <a:prstClr val="black"/>
                <a:srgbClr val="1166FC">
                  <a:tint val="45000"/>
                  <a:satMod val="400000"/>
                </a:srgbClr>
              </a:duotone>
              <a:extLst>
                <a:ext uri="{28A0092B-C50C-407E-A947-70E740481C1C}">
                  <a14:useLocalDpi xmlns:a14="http://schemas.microsoft.com/office/drawing/2010/main" val="0"/>
                </a:ext>
              </a:extLst>
            </a:blip>
            <a:srcRect/>
            <a:stretch/>
          </p:blipFill>
          <p:spPr>
            <a:xfrm>
              <a:off x="7226988" y="4026232"/>
              <a:ext cx="473695" cy="507531"/>
            </a:xfrm>
            <a:prstGeom prst="rect">
              <a:avLst/>
            </a:prstGeom>
          </p:spPr>
        </p:pic>
        <p:sp>
          <p:nvSpPr>
            <p:cNvPr id="25" name="矩形 38">
              <a:extLst>
                <a:ext uri="{FF2B5EF4-FFF2-40B4-BE49-F238E27FC236}">
                  <a16:creationId xmlns:a16="http://schemas.microsoft.com/office/drawing/2014/main" id="{F4B92E81-3BF5-3253-3155-35CBF8520DB2}"/>
                </a:ext>
              </a:extLst>
            </p:cNvPr>
            <p:cNvSpPr/>
            <p:nvPr/>
          </p:nvSpPr>
          <p:spPr>
            <a:xfrm>
              <a:off x="7352160" y="4150854"/>
              <a:ext cx="241335" cy="204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0" rIns="72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495FA9"/>
                  </a:solidFill>
                  <a:effectLst/>
                  <a:uLnTx/>
                  <a:uFillTx/>
                  <a:latin typeface="微软雅黑"/>
                  <a:ea typeface="微软雅黑"/>
                  <a:cs typeface="+mn-cs"/>
                </a:rPr>
                <a:t>×</a:t>
              </a:r>
              <a:endParaRPr kumimoji="0" lang="zh-CN" altLang="en-US" sz="2400" b="0" i="0" u="none" strike="noStrike" kern="1200" cap="none" spc="0" normalizeH="0" baseline="0" noProof="0" dirty="0">
                <a:ln>
                  <a:noFill/>
                </a:ln>
                <a:solidFill>
                  <a:srgbClr val="495FA9"/>
                </a:solidFill>
                <a:effectLst/>
                <a:uLnTx/>
                <a:uFillTx/>
                <a:latin typeface="微软雅黑"/>
                <a:ea typeface="微软雅黑"/>
                <a:cs typeface="+mn-cs"/>
              </a:endParaRPr>
            </a:p>
          </p:txBody>
        </p:sp>
      </p:grpSp>
      <p:sp>
        <p:nvSpPr>
          <p:cNvPr id="26" name="文本框 40">
            <a:extLst>
              <a:ext uri="{FF2B5EF4-FFF2-40B4-BE49-F238E27FC236}">
                <a16:creationId xmlns:a16="http://schemas.microsoft.com/office/drawing/2014/main" id="{86A89857-A682-68DD-6421-DDADC1CF356A}"/>
              </a:ext>
            </a:extLst>
          </p:cNvPr>
          <p:cNvSpPr txBox="1"/>
          <p:nvPr/>
        </p:nvSpPr>
        <p:spPr>
          <a:xfrm>
            <a:off x="4236034" y="2985012"/>
            <a:ext cx="3774515" cy="1734193"/>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50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具备核心安全防护能力，多数企业具备基础安全防护、爬虫防护、漏洞虚拟补丁、敏感信息保护的防护能力。</a:t>
            </a:r>
            <a:endParaRPr kumimoji="0" lang="en-HK"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50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在日志、数据可视化、威胁告警等方面具备较高水平。</a:t>
            </a:r>
            <a:endPar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7" name="文本框 40">
            <a:extLst>
              <a:ext uri="{FF2B5EF4-FFF2-40B4-BE49-F238E27FC236}">
                <a16:creationId xmlns:a16="http://schemas.microsoft.com/office/drawing/2014/main" id="{EA4F24A0-1FD4-E305-785C-088B0A5D5887}"/>
              </a:ext>
            </a:extLst>
          </p:cNvPr>
          <p:cNvSpPr txBox="1"/>
          <p:nvPr/>
        </p:nvSpPr>
        <p:spPr>
          <a:xfrm>
            <a:off x="4222522" y="4985387"/>
            <a:ext cx="3774515" cy="1475147"/>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500"/>
              </a:spcAft>
              <a:buClrTx/>
              <a:buSzTx/>
              <a:buFont typeface="Arial" panose="020B0604020202020204" pitchFamily="34" charset="0"/>
              <a:buChar char="•"/>
              <a:tabLst/>
              <a:defRPr/>
            </a:pPr>
            <a:r>
              <a:rPr kumimoji="0" lang="zh-CN" altLang="en-US" sz="1400" b="1" i="0" u="none" strike="noStrike" kern="1200" cap="none" spc="0" normalizeH="0" baseline="0" noProof="0" dirty="0">
                <a:ln>
                  <a:noFill/>
                </a:ln>
                <a:solidFill>
                  <a:srgbClr val="1166FC"/>
                </a:solidFill>
                <a:effectLst/>
                <a:uLnTx/>
                <a:uFillTx/>
                <a:latin typeface="微软雅黑" panose="020B0503020204020204" pitchFamily="34" charset="-122"/>
                <a:ea typeface="微软雅黑" panose="020B0503020204020204" pitchFamily="34" charset="-122"/>
                <a:cs typeface="+mn-cs"/>
              </a:rPr>
              <a:t>以云原生接入服务的能力有待提高。</a:t>
            </a:r>
            <a:endParaRPr kumimoji="0" lang="en-US" altLang="zh-CN" sz="1400" b="1" i="0" u="none" strike="noStrike" kern="1200" cap="none" spc="0" normalizeH="0" baseline="0" noProof="0" dirty="0">
              <a:ln>
                <a:noFill/>
              </a:ln>
              <a:solidFill>
                <a:srgbClr val="1166FC"/>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500"/>
              </a:spcAft>
              <a:buClrTx/>
              <a:buSzTx/>
              <a:buFont typeface="Arial" panose="020B0604020202020204" pitchFamily="34" charset="0"/>
              <a:buChar char="•"/>
              <a:tabLst/>
              <a:defRPr/>
            </a:pPr>
            <a:r>
              <a:rPr kumimoji="0" lang="zh-CN" altLang="en-US" sz="1400" b="1" i="0" u="none" strike="noStrike" kern="1200" cap="none" spc="0" normalizeH="0" baseline="0" noProof="0" dirty="0">
                <a:ln>
                  <a:noFill/>
                </a:ln>
                <a:solidFill>
                  <a:srgbClr val="1166FC"/>
                </a:solidFill>
                <a:effectLst/>
                <a:uLnTx/>
                <a:uFillTx/>
                <a:latin typeface="微软雅黑" panose="020B0503020204020204" pitchFamily="34" charset="-122"/>
                <a:ea typeface="微软雅黑" panose="020B0503020204020204" pitchFamily="34" charset="-122"/>
                <a:cs typeface="+mn-cs"/>
              </a:rPr>
              <a:t>网页防篡改</a:t>
            </a: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1400" b="1" i="0" u="none" strike="noStrike" kern="1200" cap="none" spc="0" normalizeH="0" baseline="0" noProof="0" dirty="0">
                <a:ln>
                  <a:noFill/>
                </a:ln>
                <a:solidFill>
                  <a:srgbClr val="1166FC"/>
                </a:solidFill>
                <a:effectLst/>
                <a:uLnTx/>
                <a:uFillTx/>
                <a:latin typeface="微软雅黑" panose="020B0503020204020204" pitchFamily="34" charset="-122"/>
                <a:ea typeface="微软雅黑" panose="020B0503020204020204" pitchFamily="34" charset="-122"/>
                <a:cs typeface="+mn-cs"/>
              </a:rPr>
              <a:t>API</a:t>
            </a:r>
            <a:r>
              <a:rPr kumimoji="0" lang="zh-CN" altLang="en-US" sz="1400" b="1" i="0" u="none" strike="noStrike" kern="1200" cap="none" spc="0" normalizeH="0" baseline="0" noProof="0" dirty="0">
                <a:ln>
                  <a:noFill/>
                </a:ln>
                <a:solidFill>
                  <a:srgbClr val="1166FC"/>
                </a:solidFill>
                <a:effectLst/>
                <a:uLnTx/>
                <a:uFillTx/>
                <a:latin typeface="微软雅黑" panose="020B0503020204020204" pitchFamily="34" charset="-122"/>
                <a:ea typeface="微软雅黑" panose="020B0503020204020204" pitchFamily="34" charset="-122"/>
                <a:cs typeface="+mn-cs"/>
              </a:rPr>
              <a:t>安全等拓展安全防护能力</a:t>
            </a: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有待提升。</a:t>
            </a:r>
            <a:endParaRPr kumimoji="0" lang="en-HK"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500"/>
              </a:spcAft>
              <a:buClrTx/>
              <a:buSzTx/>
              <a:buFont typeface="Arial" panose="020B0604020202020204" pitchFamily="34" charset="0"/>
              <a:buChar char="•"/>
              <a:tabLst/>
              <a:defRPr/>
            </a:pPr>
            <a:endParaRPr kumimoji="0" lang="en-HK"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custDataLst>
      <p:tags r:id="rId1"/>
    </p:custDataLst>
    <p:extLst>
      <p:ext uri="{BB962C8B-B14F-4D97-AF65-F5344CB8AC3E}">
        <p14:creationId xmlns:p14="http://schemas.microsoft.com/office/powerpoint/2010/main" val="3018341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1psd"/>
          <p:cNvPicPr>
            <a:picLocks noChangeAspect="1"/>
          </p:cNvPicPr>
          <p:nvPr/>
        </p:nvPicPr>
        <p:blipFill>
          <a:blip r:embed="rId5"/>
          <a:srcRect l="171" t="29809" r="223" b="4968"/>
          <a:stretch>
            <a:fillRect/>
          </a:stretch>
        </p:blipFill>
        <p:spPr>
          <a:xfrm>
            <a:off x="0" y="0"/>
            <a:ext cx="12192000" cy="650240"/>
          </a:xfrm>
          <a:prstGeom prst="rect">
            <a:avLst/>
          </a:prstGeom>
        </p:spPr>
      </p:pic>
      <p:pic>
        <p:nvPicPr>
          <p:cNvPr id="6" name="图片 5" descr="会议名称">
            <a:extLst>
              <a:ext uri="{FF2B5EF4-FFF2-40B4-BE49-F238E27FC236}">
                <a16:creationId xmlns:a16="http://schemas.microsoft.com/office/drawing/2014/main" id="{38B23AF3-D0B3-4048-3B17-C7CB955474BC}"/>
              </a:ext>
            </a:extLst>
          </p:cNvPr>
          <p:cNvPicPr>
            <a:picLocks noChangeAspect="1"/>
          </p:cNvPicPr>
          <p:nvPr/>
        </p:nvPicPr>
        <p:blipFill>
          <a:blip r:embed="rId6"/>
          <a:stretch>
            <a:fillRect/>
          </a:stretch>
        </p:blipFill>
        <p:spPr>
          <a:xfrm>
            <a:off x="9889066" y="135396"/>
            <a:ext cx="2201682" cy="230681"/>
          </a:xfrm>
          <a:prstGeom prst="rect">
            <a:avLst/>
          </a:prstGeom>
        </p:spPr>
      </p:pic>
      <p:pic>
        <p:nvPicPr>
          <p:cNvPr id="7" name="图片 6" descr="时间地点">
            <a:extLst>
              <a:ext uri="{FF2B5EF4-FFF2-40B4-BE49-F238E27FC236}">
                <a16:creationId xmlns:a16="http://schemas.microsoft.com/office/drawing/2014/main" id="{B7EC4616-E475-EEE9-5A1C-FABCACE967FA}"/>
              </a:ext>
            </a:extLst>
          </p:cNvPr>
          <p:cNvPicPr>
            <a:picLocks noChangeAspect="1"/>
          </p:cNvPicPr>
          <p:nvPr/>
        </p:nvPicPr>
        <p:blipFill>
          <a:blip r:embed="rId7"/>
          <a:stretch>
            <a:fillRect/>
          </a:stretch>
        </p:blipFill>
        <p:spPr>
          <a:xfrm>
            <a:off x="10223237" y="426643"/>
            <a:ext cx="1517402" cy="149660"/>
          </a:xfrm>
          <a:prstGeom prst="rect">
            <a:avLst/>
          </a:prstGeom>
        </p:spPr>
      </p:pic>
      <p:pic>
        <p:nvPicPr>
          <p:cNvPr id="8" name="图片 7" descr="可信安全">
            <a:extLst>
              <a:ext uri="{FF2B5EF4-FFF2-40B4-BE49-F238E27FC236}">
                <a16:creationId xmlns:a16="http://schemas.microsoft.com/office/drawing/2014/main" id="{4E89E148-CA3A-F2BE-FE11-444DA45DAE1B}"/>
              </a:ext>
            </a:extLst>
          </p:cNvPr>
          <p:cNvPicPr>
            <a:picLocks noChangeAspect="1"/>
          </p:cNvPicPr>
          <p:nvPr/>
        </p:nvPicPr>
        <p:blipFill>
          <a:blip r:embed="rId8"/>
          <a:stretch>
            <a:fillRect/>
          </a:stretch>
        </p:blipFill>
        <p:spPr>
          <a:xfrm>
            <a:off x="8010549" y="121525"/>
            <a:ext cx="1699260" cy="389890"/>
          </a:xfrm>
          <a:prstGeom prst="rect">
            <a:avLst/>
          </a:prstGeom>
        </p:spPr>
      </p:pic>
      <p:sp>
        <p:nvSpPr>
          <p:cNvPr id="11" name="标题 2">
            <a:extLst>
              <a:ext uri="{FF2B5EF4-FFF2-40B4-BE49-F238E27FC236}">
                <a16:creationId xmlns:a16="http://schemas.microsoft.com/office/drawing/2014/main" id="{4A126198-2CE2-E980-7415-03936A4484BF}"/>
              </a:ext>
            </a:extLst>
          </p:cNvPr>
          <p:cNvSpPr txBox="1">
            <a:spLocks/>
          </p:cNvSpPr>
          <p:nvPr>
            <p:custDataLst>
              <p:tags r:id="rId2"/>
            </p:custDataLst>
          </p:nvPr>
        </p:nvSpPr>
        <p:spPr>
          <a:xfrm>
            <a:off x="238067" y="160063"/>
            <a:ext cx="10968990" cy="381635"/>
          </a:xfrm>
          <a:prstGeom prst="rect">
            <a:avLst/>
          </a:prstGeom>
        </p:spPr>
        <p:txBody>
          <a:bodyPr vert="horz" lIns="90000" tIns="46800" rIns="90000" bIns="46800" rtlCol="0" anchor="ctr" anchorCtr="0">
            <a:no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目录</a:t>
            </a:r>
          </a:p>
        </p:txBody>
      </p:sp>
      <p:sp>
        <p:nvSpPr>
          <p:cNvPr id="36" name="Oval 35">
            <a:extLst>
              <a:ext uri="{FF2B5EF4-FFF2-40B4-BE49-F238E27FC236}">
                <a16:creationId xmlns:a16="http://schemas.microsoft.com/office/drawing/2014/main" id="{F6A8EE73-C5C1-7EB1-A833-2D587AC6E114}"/>
              </a:ext>
            </a:extLst>
          </p:cNvPr>
          <p:cNvSpPr/>
          <p:nvPr/>
        </p:nvSpPr>
        <p:spPr>
          <a:xfrm>
            <a:off x="4248921" y="2757305"/>
            <a:ext cx="671695" cy="671695"/>
          </a:xfrm>
          <a:prstGeom prst="ellipse">
            <a:avLst/>
          </a:prstGeom>
          <a:solidFill>
            <a:srgbClr val="266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FFFFFF"/>
                </a:solidFill>
                <a:latin typeface="Arial"/>
                <a:ea typeface="微软雅黑"/>
              </a:rPr>
              <a:t>4</a:t>
            </a:r>
            <a:endParaRPr kumimoji="0" 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37" name="TextBox 36">
            <a:extLst>
              <a:ext uri="{FF2B5EF4-FFF2-40B4-BE49-F238E27FC236}">
                <a16:creationId xmlns:a16="http://schemas.microsoft.com/office/drawing/2014/main" id="{9D5BE6AD-D886-BC83-0218-61D115D8B85B}"/>
              </a:ext>
            </a:extLst>
          </p:cNvPr>
          <p:cNvSpPr txBox="1"/>
          <p:nvPr/>
        </p:nvSpPr>
        <p:spPr>
          <a:xfrm>
            <a:off x="5285521" y="2831542"/>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err="1">
                <a:solidFill>
                  <a:srgbClr val="2669C4"/>
                </a:solidFill>
                <a:latin typeface="Arial"/>
                <a:ea typeface="微软雅黑"/>
              </a:rPr>
              <a:t>后续规划</a:t>
            </a:r>
            <a:endParaRPr kumimoji="0" lang="en-US" sz="2800" b="1" i="0" u="none" strike="noStrike" kern="1200" cap="none" spc="0" normalizeH="0" baseline="0" noProof="0" dirty="0">
              <a:ln>
                <a:noFill/>
              </a:ln>
              <a:solidFill>
                <a:srgbClr val="2669C4"/>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1159432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1psd"/>
          <p:cNvPicPr>
            <a:picLocks noChangeAspect="1"/>
          </p:cNvPicPr>
          <p:nvPr/>
        </p:nvPicPr>
        <p:blipFill>
          <a:blip r:embed="rId4"/>
          <a:srcRect l="171" t="29809" r="223" b="4968"/>
          <a:stretch>
            <a:fillRect/>
          </a:stretch>
        </p:blipFill>
        <p:spPr>
          <a:xfrm>
            <a:off x="0" y="0"/>
            <a:ext cx="12192000" cy="650240"/>
          </a:xfrm>
          <a:prstGeom prst="rect">
            <a:avLst/>
          </a:prstGeom>
        </p:spPr>
      </p:pic>
      <p:pic>
        <p:nvPicPr>
          <p:cNvPr id="6" name="图片 5" descr="会议名称">
            <a:extLst>
              <a:ext uri="{FF2B5EF4-FFF2-40B4-BE49-F238E27FC236}">
                <a16:creationId xmlns:a16="http://schemas.microsoft.com/office/drawing/2014/main" id="{38B23AF3-D0B3-4048-3B17-C7CB955474BC}"/>
              </a:ext>
            </a:extLst>
          </p:cNvPr>
          <p:cNvPicPr>
            <a:picLocks noChangeAspect="1"/>
          </p:cNvPicPr>
          <p:nvPr/>
        </p:nvPicPr>
        <p:blipFill>
          <a:blip r:embed="rId5"/>
          <a:stretch>
            <a:fillRect/>
          </a:stretch>
        </p:blipFill>
        <p:spPr>
          <a:xfrm>
            <a:off x="9889066" y="135396"/>
            <a:ext cx="2201682" cy="230681"/>
          </a:xfrm>
          <a:prstGeom prst="rect">
            <a:avLst/>
          </a:prstGeom>
        </p:spPr>
      </p:pic>
      <p:pic>
        <p:nvPicPr>
          <p:cNvPr id="7" name="图片 6" descr="时间地点">
            <a:extLst>
              <a:ext uri="{FF2B5EF4-FFF2-40B4-BE49-F238E27FC236}">
                <a16:creationId xmlns:a16="http://schemas.microsoft.com/office/drawing/2014/main" id="{B7EC4616-E475-EEE9-5A1C-FABCACE967FA}"/>
              </a:ext>
            </a:extLst>
          </p:cNvPr>
          <p:cNvPicPr>
            <a:picLocks noChangeAspect="1"/>
          </p:cNvPicPr>
          <p:nvPr/>
        </p:nvPicPr>
        <p:blipFill>
          <a:blip r:embed="rId6"/>
          <a:stretch>
            <a:fillRect/>
          </a:stretch>
        </p:blipFill>
        <p:spPr>
          <a:xfrm>
            <a:off x="10223237" y="426643"/>
            <a:ext cx="1517402" cy="149660"/>
          </a:xfrm>
          <a:prstGeom prst="rect">
            <a:avLst/>
          </a:prstGeom>
        </p:spPr>
      </p:pic>
      <p:pic>
        <p:nvPicPr>
          <p:cNvPr id="8" name="图片 7" descr="可信安全">
            <a:extLst>
              <a:ext uri="{FF2B5EF4-FFF2-40B4-BE49-F238E27FC236}">
                <a16:creationId xmlns:a16="http://schemas.microsoft.com/office/drawing/2014/main" id="{4E89E148-CA3A-F2BE-FE11-444DA45DAE1B}"/>
              </a:ext>
            </a:extLst>
          </p:cNvPr>
          <p:cNvPicPr>
            <a:picLocks noChangeAspect="1"/>
          </p:cNvPicPr>
          <p:nvPr/>
        </p:nvPicPr>
        <p:blipFill>
          <a:blip r:embed="rId7"/>
          <a:stretch>
            <a:fillRect/>
          </a:stretch>
        </p:blipFill>
        <p:spPr>
          <a:xfrm>
            <a:off x="8010549" y="121525"/>
            <a:ext cx="1699260" cy="389890"/>
          </a:xfrm>
          <a:prstGeom prst="rect">
            <a:avLst/>
          </a:prstGeom>
        </p:spPr>
      </p:pic>
      <p:sp>
        <p:nvSpPr>
          <p:cNvPr id="11" name="标题 2">
            <a:extLst>
              <a:ext uri="{FF2B5EF4-FFF2-40B4-BE49-F238E27FC236}">
                <a16:creationId xmlns:a16="http://schemas.microsoft.com/office/drawing/2014/main" id="{4A126198-2CE2-E980-7415-03936A4484BF}"/>
              </a:ext>
            </a:extLst>
          </p:cNvPr>
          <p:cNvSpPr txBox="1">
            <a:spLocks/>
          </p:cNvSpPr>
          <p:nvPr>
            <p:custDataLst>
              <p:tags r:id="rId2"/>
            </p:custDataLst>
          </p:nvPr>
        </p:nvSpPr>
        <p:spPr>
          <a:xfrm>
            <a:off x="238067" y="160063"/>
            <a:ext cx="10968990" cy="381635"/>
          </a:xfrm>
          <a:prstGeom prst="rect">
            <a:avLst/>
          </a:prstGeom>
        </p:spPr>
        <p:txBody>
          <a:bodyPr vert="horz" lIns="90000" tIns="46800" rIns="90000" bIns="46800" rtlCol="0" anchor="ctr" anchorCtr="0">
            <a:no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HK"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后续</a:t>
            </a:r>
            <a:r>
              <a:rPr kumimoji="0" lang="zh-CN" altLang="en-US" sz="20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规划</a:t>
            </a:r>
          </a:p>
        </p:txBody>
      </p:sp>
      <p:grpSp>
        <p:nvGrpSpPr>
          <p:cNvPr id="12" name="Group 11">
            <a:extLst>
              <a:ext uri="{FF2B5EF4-FFF2-40B4-BE49-F238E27FC236}">
                <a16:creationId xmlns:a16="http://schemas.microsoft.com/office/drawing/2014/main" id="{F6A3C410-F9A3-4997-D24B-683E8F660F65}"/>
              </a:ext>
            </a:extLst>
          </p:cNvPr>
          <p:cNvGrpSpPr/>
          <p:nvPr/>
        </p:nvGrpSpPr>
        <p:grpSpPr>
          <a:xfrm>
            <a:off x="1540933" y="1002275"/>
            <a:ext cx="4318000" cy="650240"/>
            <a:chOff x="914400" y="2794000"/>
            <a:chExt cx="3894667" cy="650240"/>
          </a:xfrm>
        </p:grpSpPr>
        <p:sp>
          <p:nvSpPr>
            <p:cNvPr id="10" name="Rectangle 9">
              <a:extLst>
                <a:ext uri="{FF2B5EF4-FFF2-40B4-BE49-F238E27FC236}">
                  <a16:creationId xmlns:a16="http://schemas.microsoft.com/office/drawing/2014/main" id="{035B1406-1885-B931-F5CB-A2769B8BA617}"/>
                </a:ext>
              </a:extLst>
            </p:cNvPr>
            <p:cNvSpPr/>
            <p:nvPr/>
          </p:nvSpPr>
          <p:spPr>
            <a:xfrm>
              <a:off x="914400" y="2794000"/>
              <a:ext cx="3894667" cy="650240"/>
            </a:xfrm>
            <a:prstGeom prst="rect">
              <a:avLst/>
            </a:prstGeom>
            <a:solidFill>
              <a:srgbClr val="266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385CA6A-BCCE-91E2-BFB8-7844FF2F6892}"/>
                </a:ext>
              </a:extLst>
            </p:cNvPr>
            <p:cNvGrpSpPr/>
            <p:nvPr/>
          </p:nvGrpSpPr>
          <p:grpSpPr>
            <a:xfrm>
              <a:off x="1243260" y="2873864"/>
              <a:ext cx="487404" cy="487404"/>
              <a:chOff x="2008909" y="2881745"/>
              <a:chExt cx="1108364" cy="1108364"/>
            </a:xfrm>
          </p:grpSpPr>
          <p:sp>
            <p:nvSpPr>
              <p:cNvPr id="5" name="Oval 4">
                <a:extLst>
                  <a:ext uri="{FF2B5EF4-FFF2-40B4-BE49-F238E27FC236}">
                    <a16:creationId xmlns:a16="http://schemas.microsoft.com/office/drawing/2014/main" id="{CC18EFD1-6DA2-B551-954F-9682F0509ADA}"/>
                  </a:ext>
                </a:extLst>
              </p:cNvPr>
              <p:cNvSpPr/>
              <p:nvPr/>
            </p:nvSpPr>
            <p:spPr>
              <a:xfrm>
                <a:off x="2008909" y="2881745"/>
                <a:ext cx="1108364" cy="1108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Presentation with bar chart">
                <a:extLst>
                  <a:ext uri="{FF2B5EF4-FFF2-40B4-BE49-F238E27FC236}">
                    <a16:creationId xmlns:a16="http://schemas.microsoft.com/office/drawing/2014/main" id="{BA692E44-CCCE-2A14-9B4E-6D659402B1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05891" y="3003512"/>
                <a:ext cx="914401" cy="914401"/>
              </a:xfrm>
              <a:prstGeom prst="rect">
                <a:avLst/>
              </a:prstGeom>
            </p:spPr>
          </p:pic>
        </p:grpSp>
        <p:sp>
          <p:nvSpPr>
            <p:cNvPr id="26" name="Rectangle 24">
              <a:extLst>
                <a:ext uri="{FF2B5EF4-FFF2-40B4-BE49-F238E27FC236}">
                  <a16:creationId xmlns:a16="http://schemas.microsoft.com/office/drawing/2014/main" id="{860B1E18-8475-D57E-7C97-64CD23A8FDE8}"/>
                </a:ext>
              </a:extLst>
            </p:cNvPr>
            <p:cNvSpPr>
              <a:spLocks noChangeArrowheads="1"/>
            </p:cNvSpPr>
            <p:nvPr/>
          </p:nvSpPr>
          <p:spPr bwMode="auto">
            <a:xfrm>
              <a:off x="1933876" y="2970214"/>
              <a:ext cx="2739728" cy="27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685800">
                <a:lnSpc>
                  <a:spcPct val="120000"/>
                </a:lnSpc>
                <a:defRPr/>
              </a:pPr>
              <a:r>
                <a:rPr lang="zh-CN" altLang="en-US" sz="1600" b="1" dirty="0">
                  <a:solidFill>
                    <a:schemeClr val="bg1"/>
                  </a:solidFill>
                  <a:latin typeface="微软雅黑" panose="020B0503020204020204" pitchFamily="34" charset="-122"/>
                  <a:ea typeface="微软雅黑" panose="020B0503020204020204" pitchFamily="34" charset="-122"/>
                </a:rPr>
                <a:t>应用安全其他场景标准制定</a:t>
              </a:r>
              <a:endParaRPr lang="zh-CN"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30" name="Rectangle 29">
            <a:extLst>
              <a:ext uri="{FF2B5EF4-FFF2-40B4-BE49-F238E27FC236}">
                <a16:creationId xmlns:a16="http://schemas.microsoft.com/office/drawing/2014/main" id="{51A3EDD8-4ECB-FE1D-19ED-3022888BF775}"/>
              </a:ext>
            </a:extLst>
          </p:cNvPr>
          <p:cNvSpPr/>
          <p:nvPr/>
        </p:nvSpPr>
        <p:spPr>
          <a:xfrm>
            <a:off x="1540933" y="1649407"/>
            <a:ext cx="4318000" cy="2090183"/>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3" name="TextBox 12">
            <a:extLst>
              <a:ext uri="{FF2B5EF4-FFF2-40B4-BE49-F238E27FC236}">
                <a16:creationId xmlns:a16="http://schemas.microsoft.com/office/drawing/2014/main" id="{5515F517-5ED6-A6E9-19ED-8A06E42937EC}"/>
              </a:ext>
            </a:extLst>
          </p:cNvPr>
          <p:cNvSpPr txBox="1"/>
          <p:nvPr/>
        </p:nvSpPr>
        <p:spPr>
          <a:xfrm>
            <a:off x="1589004" y="1853038"/>
            <a:ext cx="4318000" cy="16696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400" dirty="0">
                <a:solidFill>
                  <a:schemeClr val="tx1">
                    <a:lumMod val="95000"/>
                    <a:lumOff val="5000"/>
                  </a:schemeClr>
                </a:solidFill>
                <a:latin typeface="微软雅黑" panose="020B0503020204020204" pitchFamily="34" charset="-122"/>
              </a:rPr>
              <a:t>API</a:t>
            </a:r>
            <a:r>
              <a:rPr lang="zh-CN" altLang="en-US" sz="1400" dirty="0">
                <a:solidFill>
                  <a:schemeClr val="tx1">
                    <a:lumMod val="95000"/>
                    <a:lumOff val="5000"/>
                  </a:schemeClr>
                </a:solidFill>
                <a:latin typeface="微软雅黑" panose="020B0503020204020204" pitchFamily="34" charset="-122"/>
              </a:rPr>
              <a:t>安全标准</a:t>
            </a:r>
            <a:endParaRPr lang="en-HK" altLang="zh-CN" sz="1400" dirty="0">
              <a:solidFill>
                <a:schemeClr val="tx1">
                  <a:lumMod val="95000"/>
                  <a:lumOff val="5000"/>
                </a:schemeClr>
              </a:solidFill>
              <a:latin typeface="微软雅黑" panose="020B0503020204020204" pitchFamily="34" charset="-122"/>
            </a:endParaRPr>
          </a:p>
          <a:p>
            <a:pPr marL="285750" indent="-285750">
              <a:lnSpc>
                <a:spcPct val="150000"/>
              </a:lnSpc>
              <a:buFont typeface="Arial" panose="020B0604020202020204" pitchFamily="34" charset="0"/>
              <a:buChar char="•"/>
            </a:pPr>
            <a:r>
              <a:rPr lang="en-US" sz="1400" dirty="0" err="1">
                <a:solidFill>
                  <a:schemeClr val="tx1">
                    <a:lumMod val="95000"/>
                    <a:lumOff val="5000"/>
                  </a:schemeClr>
                </a:solidFill>
                <a:latin typeface="微软雅黑" panose="020B0503020204020204" pitchFamily="34" charset="-122"/>
              </a:rPr>
              <a:t>漏洞扫描相关标准</a:t>
            </a:r>
            <a:endParaRPr lang="en-US" sz="1400" dirty="0">
              <a:solidFill>
                <a:schemeClr val="tx1">
                  <a:lumMod val="95000"/>
                  <a:lumOff val="5000"/>
                </a:schemeClr>
              </a:solidFill>
              <a:latin typeface="微软雅黑" panose="020B0503020204020204" pitchFamily="34" charset="-122"/>
            </a:endParaRPr>
          </a:p>
          <a:p>
            <a:pPr marL="285750" indent="-285750">
              <a:lnSpc>
                <a:spcPct val="150000"/>
              </a:lnSpc>
              <a:buFont typeface="Arial" panose="020B0604020202020204" pitchFamily="34" charset="0"/>
              <a:buChar char="•"/>
            </a:pPr>
            <a:r>
              <a:rPr lang="en-US" sz="1400" dirty="0" err="1">
                <a:solidFill>
                  <a:schemeClr val="tx1">
                    <a:lumMod val="95000"/>
                    <a:lumOff val="5000"/>
                  </a:schemeClr>
                </a:solidFill>
                <a:latin typeface="微软雅黑" panose="020B0503020204020204" pitchFamily="34" charset="-122"/>
              </a:rPr>
              <a:t>网页防篡改相关标准</a:t>
            </a:r>
            <a:endParaRPr lang="en-US" sz="1400" dirty="0">
              <a:solidFill>
                <a:schemeClr val="tx1">
                  <a:lumMod val="95000"/>
                  <a:lumOff val="5000"/>
                </a:schemeClr>
              </a:solidFill>
              <a:latin typeface="微软雅黑" panose="020B0503020204020204" pitchFamily="34" charset="-122"/>
            </a:endParaRPr>
          </a:p>
          <a:p>
            <a:pPr marL="285750" indent="-285750">
              <a:lnSpc>
                <a:spcPct val="150000"/>
              </a:lnSpc>
              <a:buFont typeface="Arial" panose="020B0604020202020204" pitchFamily="34" charset="0"/>
              <a:buChar char="•"/>
            </a:pPr>
            <a:r>
              <a:rPr lang="en-US" sz="1400" dirty="0" err="1">
                <a:solidFill>
                  <a:schemeClr val="tx1">
                    <a:lumMod val="95000"/>
                    <a:lumOff val="5000"/>
                  </a:schemeClr>
                </a:solidFill>
                <a:latin typeface="微软雅黑" panose="020B0503020204020204" pitchFamily="34" charset="-122"/>
              </a:rPr>
              <a:t>WAAP平台标准</a:t>
            </a:r>
            <a:endParaRPr lang="en-US" sz="1400" dirty="0">
              <a:solidFill>
                <a:schemeClr val="tx1">
                  <a:lumMod val="95000"/>
                  <a:lumOff val="5000"/>
                </a:schemeClr>
              </a:solidFill>
              <a:latin typeface="微软雅黑" panose="020B0503020204020204" pitchFamily="34" charset="-122"/>
            </a:endParaRPr>
          </a:p>
          <a:p>
            <a:pPr>
              <a:lnSpc>
                <a:spcPct val="150000"/>
              </a:lnSpc>
            </a:pPr>
            <a:r>
              <a:rPr lang="zh-CN" altLang="en-US" sz="1400" dirty="0">
                <a:solidFill>
                  <a:schemeClr val="tx1">
                    <a:lumMod val="95000"/>
                    <a:lumOff val="5000"/>
                  </a:schemeClr>
                </a:solidFill>
                <a:latin typeface="微软雅黑" panose="020B0503020204020204" pitchFamily="34" charset="-122"/>
              </a:rPr>
              <a:t>     </a:t>
            </a:r>
            <a:r>
              <a:rPr lang="en-US" altLang="zh-CN" sz="1400" dirty="0">
                <a:solidFill>
                  <a:schemeClr val="tx1">
                    <a:lumMod val="95000"/>
                    <a:lumOff val="5000"/>
                  </a:schemeClr>
                </a:solidFill>
                <a:latin typeface="微软雅黑" panose="020B0503020204020204" pitchFamily="34" charset="-122"/>
              </a:rPr>
              <a:t>……</a:t>
            </a:r>
            <a:endParaRPr lang="en-US" dirty="0"/>
          </a:p>
        </p:txBody>
      </p:sp>
      <p:grpSp>
        <p:nvGrpSpPr>
          <p:cNvPr id="33" name="Group 32">
            <a:extLst>
              <a:ext uri="{FF2B5EF4-FFF2-40B4-BE49-F238E27FC236}">
                <a16:creationId xmlns:a16="http://schemas.microsoft.com/office/drawing/2014/main" id="{E0E9EBA3-0989-BCE0-5B1A-DF9446BB7235}"/>
              </a:ext>
            </a:extLst>
          </p:cNvPr>
          <p:cNvGrpSpPr/>
          <p:nvPr/>
        </p:nvGrpSpPr>
        <p:grpSpPr>
          <a:xfrm>
            <a:off x="6333067" y="1011620"/>
            <a:ext cx="4318000" cy="650240"/>
            <a:chOff x="914400" y="2794000"/>
            <a:chExt cx="3894667" cy="650240"/>
          </a:xfrm>
        </p:grpSpPr>
        <p:sp>
          <p:nvSpPr>
            <p:cNvPr id="34" name="Rectangle 33">
              <a:extLst>
                <a:ext uri="{FF2B5EF4-FFF2-40B4-BE49-F238E27FC236}">
                  <a16:creationId xmlns:a16="http://schemas.microsoft.com/office/drawing/2014/main" id="{5E6FB2B8-B2A2-48C1-4094-395961072322}"/>
                </a:ext>
              </a:extLst>
            </p:cNvPr>
            <p:cNvSpPr/>
            <p:nvPr/>
          </p:nvSpPr>
          <p:spPr>
            <a:xfrm>
              <a:off x="914400" y="2794000"/>
              <a:ext cx="3894667" cy="650240"/>
            </a:xfrm>
            <a:prstGeom prst="rect">
              <a:avLst/>
            </a:prstGeom>
            <a:solidFill>
              <a:srgbClr val="266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2EA5BE19-4837-6EAE-44D7-6A0040D0F8BB}"/>
                </a:ext>
              </a:extLst>
            </p:cNvPr>
            <p:cNvGrpSpPr/>
            <p:nvPr/>
          </p:nvGrpSpPr>
          <p:grpSpPr>
            <a:xfrm>
              <a:off x="1243260" y="2873864"/>
              <a:ext cx="487404" cy="487404"/>
              <a:chOff x="2008909" y="2881745"/>
              <a:chExt cx="1108364" cy="1108364"/>
            </a:xfrm>
          </p:grpSpPr>
          <p:sp>
            <p:nvSpPr>
              <p:cNvPr id="37" name="Oval 36">
                <a:extLst>
                  <a:ext uri="{FF2B5EF4-FFF2-40B4-BE49-F238E27FC236}">
                    <a16:creationId xmlns:a16="http://schemas.microsoft.com/office/drawing/2014/main" id="{5560EAC0-84C0-BEFD-943A-F08EC1FED67B}"/>
                  </a:ext>
                </a:extLst>
              </p:cNvPr>
              <p:cNvSpPr/>
              <p:nvPr/>
            </p:nvSpPr>
            <p:spPr>
              <a:xfrm>
                <a:off x="2008909" y="2881745"/>
                <a:ext cx="1108364" cy="1108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descr="Presentation with bar chart">
                <a:extLst>
                  <a:ext uri="{FF2B5EF4-FFF2-40B4-BE49-F238E27FC236}">
                    <a16:creationId xmlns:a16="http://schemas.microsoft.com/office/drawing/2014/main" id="{9C23491C-D539-03C9-4909-79419C0A44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05891" y="3003512"/>
                <a:ext cx="914401" cy="914401"/>
              </a:xfrm>
              <a:prstGeom prst="rect">
                <a:avLst/>
              </a:prstGeom>
            </p:spPr>
          </p:pic>
        </p:grpSp>
        <p:sp>
          <p:nvSpPr>
            <p:cNvPr id="36" name="Rectangle 24">
              <a:extLst>
                <a:ext uri="{FF2B5EF4-FFF2-40B4-BE49-F238E27FC236}">
                  <a16:creationId xmlns:a16="http://schemas.microsoft.com/office/drawing/2014/main" id="{45E14D45-0A4B-2D48-5D92-AA7880670E68}"/>
                </a:ext>
              </a:extLst>
            </p:cNvPr>
            <p:cNvSpPr>
              <a:spLocks noChangeArrowheads="1"/>
            </p:cNvSpPr>
            <p:nvPr/>
          </p:nvSpPr>
          <p:spPr bwMode="auto">
            <a:xfrm>
              <a:off x="1933876" y="2970214"/>
              <a:ext cx="2739728"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685800">
                <a:lnSpc>
                  <a:spcPct val="120000"/>
                </a:lnSpc>
                <a:defRPr/>
              </a:pPr>
              <a:endParaRPr lang="zh-CN" altLang="zh-CN" b="1" dirty="0">
                <a:solidFill>
                  <a:schemeClr val="bg1"/>
                </a:solidFill>
                <a:latin typeface="微软雅黑" panose="020B0503020204020204" pitchFamily="34" charset="-122"/>
                <a:ea typeface="微软雅黑" panose="020B0503020204020204" pitchFamily="34" charset="-122"/>
              </a:endParaRPr>
            </a:p>
          </p:txBody>
        </p:sp>
      </p:grpSp>
      <p:sp>
        <p:nvSpPr>
          <p:cNvPr id="48" name="Rectangle 47">
            <a:extLst>
              <a:ext uri="{FF2B5EF4-FFF2-40B4-BE49-F238E27FC236}">
                <a16:creationId xmlns:a16="http://schemas.microsoft.com/office/drawing/2014/main" id="{E097A71D-DB97-8137-FA34-FCACC6FBFF13}"/>
              </a:ext>
            </a:extLst>
          </p:cNvPr>
          <p:cNvSpPr/>
          <p:nvPr/>
        </p:nvSpPr>
        <p:spPr>
          <a:xfrm>
            <a:off x="6333067" y="1675373"/>
            <a:ext cx="4318000" cy="2064217"/>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微软雅黑"/>
              <a:cs typeface="+mn-cs"/>
            </a:endParaRPr>
          </a:p>
        </p:txBody>
      </p:sp>
      <p:grpSp>
        <p:nvGrpSpPr>
          <p:cNvPr id="51" name="Group 50">
            <a:extLst>
              <a:ext uri="{FF2B5EF4-FFF2-40B4-BE49-F238E27FC236}">
                <a16:creationId xmlns:a16="http://schemas.microsoft.com/office/drawing/2014/main" id="{76B93C57-EC9D-9593-4DD3-0440052D3A1B}"/>
              </a:ext>
            </a:extLst>
          </p:cNvPr>
          <p:cNvGrpSpPr/>
          <p:nvPr/>
        </p:nvGrpSpPr>
        <p:grpSpPr>
          <a:xfrm>
            <a:off x="6333067" y="3982474"/>
            <a:ext cx="4715006" cy="650240"/>
            <a:chOff x="914400" y="2794000"/>
            <a:chExt cx="4252751" cy="650240"/>
          </a:xfrm>
        </p:grpSpPr>
        <p:sp>
          <p:nvSpPr>
            <p:cNvPr id="52" name="Rectangle 51">
              <a:extLst>
                <a:ext uri="{FF2B5EF4-FFF2-40B4-BE49-F238E27FC236}">
                  <a16:creationId xmlns:a16="http://schemas.microsoft.com/office/drawing/2014/main" id="{A03DCD43-1DDF-10E9-CF5E-620C8E9C1E1C}"/>
                </a:ext>
              </a:extLst>
            </p:cNvPr>
            <p:cNvSpPr/>
            <p:nvPr/>
          </p:nvSpPr>
          <p:spPr>
            <a:xfrm>
              <a:off x="914400" y="2794000"/>
              <a:ext cx="3894667" cy="650240"/>
            </a:xfrm>
            <a:prstGeom prst="rect">
              <a:avLst/>
            </a:prstGeom>
            <a:solidFill>
              <a:srgbClr val="266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78D5E480-8F5C-1B08-65F6-A0A6D6EAB7C3}"/>
                </a:ext>
              </a:extLst>
            </p:cNvPr>
            <p:cNvGrpSpPr/>
            <p:nvPr/>
          </p:nvGrpSpPr>
          <p:grpSpPr>
            <a:xfrm>
              <a:off x="1243260" y="2873864"/>
              <a:ext cx="487404" cy="487404"/>
              <a:chOff x="2008909" y="2881745"/>
              <a:chExt cx="1108364" cy="1108364"/>
            </a:xfrm>
          </p:grpSpPr>
          <p:sp>
            <p:nvSpPr>
              <p:cNvPr id="55" name="Oval 54">
                <a:extLst>
                  <a:ext uri="{FF2B5EF4-FFF2-40B4-BE49-F238E27FC236}">
                    <a16:creationId xmlns:a16="http://schemas.microsoft.com/office/drawing/2014/main" id="{3292CC4D-A6EA-5D2E-98D7-6467A55E68E2}"/>
                  </a:ext>
                </a:extLst>
              </p:cNvPr>
              <p:cNvSpPr/>
              <p:nvPr/>
            </p:nvSpPr>
            <p:spPr>
              <a:xfrm>
                <a:off x="2008909" y="2881745"/>
                <a:ext cx="1108364" cy="1108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descr="Presentation with bar chart">
                <a:extLst>
                  <a:ext uri="{FF2B5EF4-FFF2-40B4-BE49-F238E27FC236}">
                    <a16:creationId xmlns:a16="http://schemas.microsoft.com/office/drawing/2014/main" id="{88824FDE-10C7-74B6-3EE3-DDCE2B4F4E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05891" y="3003512"/>
                <a:ext cx="914401" cy="914401"/>
              </a:xfrm>
              <a:prstGeom prst="rect">
                <a:avLst/>
              </a:prstGeom>
            </p:spPr>
          </p:pic>
        </p:grpSp>
        <p:sp>
          <p:nvSpPr>
            <p:cNvPr id="54" name="Rectangle 24">
              <a:extLst>
                <a:ext uri="{FF2B5EF4-FFF2-40B4-BE49-F238E27FC236}">
                  <a16:creationId xmlns:a16="http://schemas.microsoft.com/office/drawing/2014/main" id="{CE458CE7-91EC-D021-54F7-C5BE2E0215D7}"/>
                </a:ext>
              </a:extLst>
            </p:cNvPr>
            <p:cNvSpPr>
              <a:spLocks noChangeArrowheads="1"/>
            </p:cNvSpPr>
            <p:nvPr/>
          </p:nvSpPr>
          <p:spPr bwMode="auto">
            <a:xfrm>
              <a:off x="2427423" y="2970689"/>
              <a:ext cx="2739728" cy="27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685800">
                <a:lnSpc>
                  <a:spcPct val="120000"/>
                </a:lnSpc>
                <a:defRPr/>
              </a:pPr>
              <a:r>
                <a:rPr lang="zh-CN" altLang="en-HK" sz="1600" b="1" dirty="0">
                  <a:solidFill>
                    <a:schemeClr val="bg1"/>
                  </a:solidFill>
                  <a:latin typeface="微软雅黑" panose="020B0503020204020204" pitchFamily="34" charset="-122"/>
                  <a:ea typeface="微软雅黑" panose="020B0503020204020204" pitchFamily="34" charset="-122"/>
                </a:rPr>
                <a:t>联系</a:t>
              </a:r>
              <a:r>
                <a:rPr lang="zh-CN" altLang="en-US" sz="1600" b="1" dirty="0">
                  <a:solidFill>
                    <a:schemeClr val="bg1"/>
                  </a:solidFill>
                  <a:latin typeface="微软雅黑" panose="020B0503020204020204" pitchFamily="34" charset="-122"/>
                  <a:ea typeface="微软雅黑" panose="020B0503020204020204" pitchFamily="34" charset="-122"/>
                </a:rPr>
                <a:t>方式</a:t>
              </a:r>
              <a:endParaRPr lang="zh-CN"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57" name="Rectangle 56">
            <a:extLst>
              <a:ext uri="{FF2B5EF4-FFF2-40B4-BE49-F238E27FC236}">
                <a16:creationId xmlns:a16="http://schemas.microsoft.com/office/drawing/2014/main" id="{85D342C1-7750-C8F2-BEA0-A91C8A17BA3D}"/>
              </a:ext>
            </a:extLst>
          </p:cNvPr>
          <p:cNvSpPr/>
          <p:nvPr/>
        </p:nvSpPr>
        <p:spPr>
          <a:xfrm>
            <a:off x="6333067" y="4629606"/>
            <a:ext cx="4318000" cy="1892867"/>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58" name="TextBox 57">
            <a:extLst>
              <a:ext uri="{FF2B5EF4-FFF2-40B4-BE49-F238E27FC236}">
                <a16:creationId xmlns:a16="http://schemas.microsoft.com/office/drawing/2014/main" id="{CAB7BA4C-0F09-C741-751D-B7D26164BD38}"/>
              </a:ext>
            </a:extLst>
          </p:cNvPr>
          <p:cNvSpPr txBox="1"/>
          <p:nvPr/>
        </p:nvSpPr>
        <p:spPr>
          <a:xfrm>
            <a:off x="6333067" y="4663011"/>
            <a:ext cx="4318000" cy="102374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HK" sz="1400" dirty="0">
                <a:solidFill>
                  <a:schemeClr val="tx1">
                    <a:lumMod val="95000"/>
                    <a:lumOff val="5000"/>
                  </a:schemeClr>
                </a:solidFill>
                <a:latin typeface="微软雅黑" panose="020B0503020204020204" pitchFamily="34" charset="-122"/>
              </a:rPr>
              <a:t>联系人</a:t>
            </a:r>
            <a:r>
              <a:rPr lang="zh-CN" altLang="en-US" sz="1400" dirty="0">
                <a:solidFill>
                  <a:schemeClr val="tx1">
                    <a:lumMod val="95000"/>
                    <a:lumOff val="5000"/>
                  </a:schemeClr>
                </a:solidFill>
                <a:latin typeface="微软雅黑" panose="020B0503020204020204" pitchFamily="34" charset="-122"/>
              </a:rPr>
              <a:t>：李忆晨</a:t>
            </a:r>
            <a:endParaRPr lang="en-HK" altLang="zh-CN" sz="1400" dirty="0">
              <a:solidFill>
                <a:schemeClr val="tx1">
                  <a:lumMod val="95000"/>
                  <a:lumOff val="5000"/>
                </a:schemeClr>
              </a:solidFill>
              <a:latin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tx1">
                    <a:lumMod val="95000"/>
                    <a:lumOff val="5000"/>
                  </a:schemeClr>
                </a:solidFill>
                <a:latin typeface="微软雅黑" panose="020B0503020204020204" pitchFamily="34" charset="-122"/>
              </a:rPr>
              <a:t>联系邮箱：</a:t>
            </a:r>
            <a:r>
              <a:rPr lang="en-US" altLang="zh-CN" sz="1400" dirty="0">
                <a:solidFill>
                  <a:schemeClr val="tx1">
                    <a:lumMod val="95000"/>
                    <a:lumOff val="5000"/>
                  </a:schemeClr>
                </a:solidFill>
                <a:latin typeface="微软雅黑" panose="020B0503020204020204" pitchFamily="34" charset="-122"/>
                <a:hlinkClick r:id="rId10">
                  <a:extLst>
                    <a:ext uri="{A12FA001-AC4F-418D-AE19-62706E023703}">
                      <ahyp:hlinkClr xmlns:ahyp="http://schemas.microsoft.com/office/drawing/2018/hyperlinkcolor" val="tx"/>
                    </a:ext>
                  </a:extLst>
                </a:hlinkClick>
              </a:rPr>
              <a:t>liyichen@</a:t>
            </a:r>
            <a:r>
              <a:rPr lang="en-HK" altLang="zh-CN" sz="1400" dirty="0">
                <a:solidFill>
                  <a:schemeClr val="tx1">
                    <a:lumMod val="95000"/>
                    <a:lumOff val="5000"/>
                  </a:schemeClr>
                </a:solidFill>
                <a:latin typeface="微软雅黑" panose="020B0503020204020204" pitchFamily="34" charset="-122"/>
                <a:hlinkClick r:id="rId10">
                  <a:extLst>
                    <a:ext uri="{A12FA001-AC4F-418D-AE19-62706E023703}">
                      <ahyp:hlinkClr xmlns:ahyp="http://schemas.microsoft.com/office/drawing/2018/hyperlinkcolor" val="tx"/>
                    </a:ext>
                  </a:extLst>
                </a:hlinkClick>
              </a:rPr>
              <a:t>caict.ac.cn</a:t>
            </a:r>
            <a:endParaRPr lang="en-HK" altLang="zh-CN" sz="1400" dirty="0">
              <a:solidFill>
                <a:schemeClr val="tx1">
                  <a:lumMod val="95000"/>
                  <a:lumOff val="5000"/>
                </a:schemeClr>
              </a:solidFill>
              <a:latin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tx1">
                    <a:lumMod val="95000"/>
                    <a:lumOff val="5000"/>
                  </a:schemeClr>
                </a:solidFill>
                <a:latin typeface="微软雅黑" panose="020B0503020204020204" pitchFamily="34" charset="-122"/>
              </a:rPr>
              <a:t>联系电话：</a:t>
            </a:r>
            <a:r>
              <a:rPr lang="en-US" altLang="zh-CN" sz="1400" dirty="0">
                <a:solidFill>
                  <a:schemeClr val="tx1">
                    <a:lumMod val="95000"/>
                    <a:lumOff val="5000"/>
                  </a:schemeClr>
                </a:solidFill>
                <a:latin typeface="微软雅黑" panose="020B0503020204020204" pitchFamily="34" charset="-122"/>
              </a:rPr>
              <a:t>18210139107</a:t>
            </a:r>
            <a:endParaRPr lang="en-HK" altLang="zh-CN" sz="1400" dirty="0">
              <a:solidFill>
                <a:schemeClr val="tx1">
                  <a:lumMod val="95000"/>
                  <a:lumOff val="5000"/>
                </a:schemeClr>
              </a:solidFill>
              <a:latin typeface="微软雅黑" panose="020B0503020204020204" pitchFamily="34" charset="-122"/>
            </a:endParaRPr>
          </a:p>
        </p:txBody>
      </p:sp>
      <p:grpSp>
        <p:nvGrpSpPr>
          <p:cNvPr id="60" name="Group 59">
            <a:extLst>
              <a:ext uri="{FF2B5EF4-FFF2-40B4-BE49-F238E27FC236}">
                <a16:creationId xmlns:a16="http://schemas.microsoft.com/office/drawing/2014/main" id="{4DCB1B9D-B52B-5E67-44D0-0AC30E050389}"/>
              </a:ext>
            </a:extLst>
          </p:cNvPr>
          <p:cNvGrpSpPr/>
          <p:nvPr/>
        </p:nvGrpSpPr>
        <p:grpSpPr>
          <a:xfrm>
            <a:off x="1540933" y="3979366"/>
            <a:ext cx="4318000" cy="650240"/>
            <a:chOff x="914400" y="2794000"/>
            <a:chExt cx="3894667" cy="650240"/>
          </a:xfrm>
        </p:grpSpPr>
        <p:sp>
          <p:nvSpPr>
            <p:cNvPr id="61" name="Rectangle 60">
              <a:extLst>
                <a:ext uri="{FF2B5EF4-FFF2-40B4-BE49-F238E27FC236}">
                  <a16:creationId xmlns:a16="http://schemas.microsoft.com/office/drawing/2014/main" id="{0B48C45B-5C23-5D9B-A081-FD1931328767}"/>
                </a:ext>
              </a:extLst>
            </p:cNvPr>
            <p:cNvSpPr/>
            <p:nvPr/>
          </p:nvSpPr>
          <p:spPr>
            <a:xfrm>
              <a:off x="914400" y="2794000"/>
              <a:ext cx="3894667" cy="650240"/>
            </a:xfrm>
            <a:prstGeom prst="rect">
              <a:avLst/>
            </a:prstGeom>
            <a:solidFill>
              <a:srgbClr val="266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30D2D4F1-AF59-B00A-46AC-82697053E1B0}"/>
                </a:ext>
              </a:extLst>
            </p:cNvPr>
            <p:cNvGrpSpPr/>
            <p:nvPr/>
          </p:nvGrpSpPr>
          <p:grpSpPr>
            <a:xfrm>
              <a:off x="1243260" y="2873864"/>
              <a:ext cx="487404" cy="487404"/>
              <a:chOff x="2008909" y="2881745"/>
              <a:chExt cx="1108364" cy="1108364"/>
            </a:xfrm>
          </p:grpSpPr>
          <p:sp>
            <p:nvSpPr>
              <p:cNvPr id="64" name="Oval 63">
                <a:extLst>
                  <a:ext uri="{FF2B5EF4-FFF2-40B4-BE49-F238E27FC236}">
                    <a16:creationId xmlns:a16="http://schemas.microsoft.com/office/drawing/2014/main" id="{8297CAA4-EF24-23E9-F83B-D9F0054B90C8}"/>
                  </a:ext>
                </a:extLst>
              </p:cNvPr>
              <p:cNvSpPr/>
              <p:nvPr/>
            </p:nvSpPr>
            <p:spPr>
              <a:xfrm>
                <a:off x="2008909" y="2881745"/>
                <a:ext cx="1108364" cy="11083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Graphic 64" descr="Presentation with bar chart">
                <a:extLst>
                  <a:ext uri="{FF2B5EF4-FFF2-40B4-BE49-F238E27FC236}">
                    <a16:creationId xmlns:a16="http://schemas.microsoft.com/office/drawing/2014/main" id="{4FE157D2-2487-E1B4-0884-B096B72904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05891" y="3003512"/>
                <a:ext cx="914401" cy="914401"/>
              </a:xfrm>
              <a:prstGeom prst="rect">
                <a:avLst/>
              </a:prstGeom>
            </p:spPr>
          </p:pic>
        </p:grpSp>
        <p:sp>
          <p:nvSpPr>
            <p:cNvPr id="63" name="Rectangle 24">
              <a:extLst>
                <a:ext uri="{FF2B5EF4-FFF2-40B4-BE49-F238E27FC236}">
                  <a16:creationId xmlns:a16="http://schemas.microsoft.com/office/drawing/2014/main" id="{5366EBF8-2A7B-A511-35E1-C55A8C402F30}"/>
                </a:ext>
              </a:extLst>
            </p:cNvPr>
            <p:cNvSpPr>
              <a:spLocks noChangeArrowheads="1"/>
            </p:cNvSpPr>
            <p:nvPr/>
          </p:nvSpPr>
          <p:spPr bwMode="auto">
            <a:xfrm>
              <a:off x="1933876" y="2970214"/>
              <a:ext cx="2739728"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685800">
                <a:lnSpc>
                  <a:spcPct val="120000"/>
                </a:lnSpc>
                <a:defRPr/>
              </a:pPr>
              <a:endParaRPr lang="zh-CN" altLang="zh-CN" b="1" dirty="0">
                <a:solidFill>
                  <a:schemeClr val="bg1"/>
                </a:solidFill>
                <a:latin typeface="微软雅黑" panose="020B0503020204020204" pitchFamily="34" charset="-122"/>
                <a:ea typeface="微软雅黑" panose="020B0503020204020204" pitchFamily="34" charset="-122"/>
              </a:endParaRPr>
            </a:p>
          </p:txBody>
        </p:sp>
      </p:grpSp>
      <p:sp>
        <p:nvSpPr>
          <p:cNvPr id="66" name="Rectangle 65">
            <a:extLst>
              <a:ext uri="{FF2B5EF4-FFF2-40B4-BE49-F238E27FC236}">
                <a16:creationId xmlns:a16="http://schemas.microsoft.com/office/drawing/2014/main" id="{99A9E277-968A-9ECC-DE44-3240E6DDECC8}"/>
              </a:ext>
            </a:extLst>
          </p:cNvPr>
          <p:cNvSpPr/>
          <p:nvPr/>
        </p:nvSpPr>
        <p:spPr>
          <a:xfrm>
            <a:off x="1540933" y="4626498"/>
            <a:ext cx="4318000" cy="1892867"/>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67" name="TextBox 66">
            <a:extLst>
              <a:ext uri="{FF2B5EF4-FFF2-40B4-BE49-F238E27FC236}">
                <a16:creationId xmlns:a16="http://schemas.microsoft.com/office/drawing/2014/main" id="{F042AAAB-CA0F-365D-B46C-813051ECC468}"/>
              </a:ext>
            </a:extLst>
          </p:cNvPr>
          <p:cNvSpPr txBox="1"/>
          <p:nvPr/>
        </p:nvSpPr>
        <p:spPr>
          <a:xfrm>
            <a:off x="1540933" y="4737954"/>
            <a:ext cx="4318000" cy="160043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err="1">
                <a:solidFill>
                  <a:schemeClr val="tx1">
                    <a:lumMod val="95000"/>
                    <a:lumOff val="5000"/>
                  </a:schemeClr>
                </a:solidFill>
                <a:latin typeface="微软雅黑" panose="020B0503020204020204" pitchFamily="34" charset="-122"/>
              </a:rPr>
              <a:t>应用安全全景图</a:t>
            </a:r>
            <a:r>
              <a:rPr lang="zh-CN" altLang="en-US" sz="1400" dirty="0">
                <a:solidFill>
                  <a:schemeClr val="tx1">
                    <a:lumMod val="95000"/>
                    <a:lumOff val="5000"/>
                  </a:schemeClr>
                </a:solidFill>
                <a:latin typeface="微软雅黑" panose="020B0503020204020204" pitchFamily="34" charset="-122"/>
              </a:rPr>
              <a:t>（</a:t>
            </a:r>
            <a:r>
              <a:rPr lang="en-US" altLang="zh-CN" sz="1400" dirty="0">
                <a:solidFill>
                  <a:schemeClr val="tx1">
                    <a:lumMod val="95000"/>
                    <a:lumOff val="5000"/>
                  </a:schemeClr>
                </a:solidFill>
                <a:latin typeface="微软雅黑" panose="020B0503020204020204" pitchFamily="34" charset="-122"/>
              </a:rPr>
              <a:t>2022</a:t>
            </a:r>
            <a:r>
              <a:rPr lang="zh-CN" altLang="en-US" sz="1400" dirty="0">
                <a:solidFill>
                  <a:schemeClr val="tx1">
                    <a:lumMod val="95000"/>
                    <a:lumOff val="5000"/>
                  </a:schemeClr>
                </a:solidFill>
                <a:latin typeface="微软雅黑" panose="020B0503020204020204" pitchFamily="34" charset="-122"/>
              </a:rPr>
              <a:t>）</a:t>
            </a:r>
            <a:r>
              <a:rPr lang="zh-CN" altLang="en-HK" sz="1400" dirty="0">
                <a:solidFill>
                  <a:schemeClr val="tx1">
                    <a:lumMod val="95000"/>
                    <a:lumOff val="5000"/>
                  </a:schemeClr>
                </a:solidFill>
                <a:latin typeface="微软雅黑" panose="020B0503020204020204" pitchFamily="34" charset="-122"/>
              </a:rPr>
              <a:t>持续</a:t>
            </a:r>
            <a:r>
              <a:rPr lang="zh-CN" altLang="en-US" sz="1400" dirty="0">
                <a:solidFill>
                  <a:schemeClr val="tx1">
                    <a:lumMod val="95000"/>
                    <a:lumOff val="5000"/>
                  </a:schemeClr>
                </a:solidFill>
                <a:latin typeface="微软雅黑" panose="020B0503020204020204" pitchFamily="34" charset="-122"/>
              </a:rPr>
              <a:t>更新中，欢迎感兴趣加入全景视图的企业与我们联系</a:t>
            </a:r>
            <a:endParaRPr lang="en-HK" altLang="zh-CN" sz="1400" dirty="0">
              <a:solidFill>
                <a:schemeClr val="tx1">
                  <a:lumMod val="95000"/>
                  <a:lumOff val="5000"/>
                </a:schemeClr>
              </a:solidFill>
              <a:latin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tx1">
                    <a:lumMod val="95000"/>
                    <a:lumOff val="5000"/>
                  </a:schemeClr>
                </a:solidFill>
                <a:latin typeface="微软雅黑" panose="020B0503020204020204" pitchFamily="34" charset="-122"/>
              </a:rPr>
              <a:t>应用安全优秀案例征集中，征集时间：</a:t>
            </a:r>
            <a:r>
              <a:rPr lang="en-US" altLang="zh-CN" sz="1400" dirty="0">
                <a:solidFill>
                  <a:schemeClr val="tx1">
                    <a:lumMod val="95000"/>
                    <a:lumOff val="5000"/>
                  </a:schemeClr>
                </a:solidFill>
                <a:latin typeface="微软雅黑" panose="020B0503020204020204" pitchFamily="34" charset="-122"/>
              </a:rPr>
              <a:t>2022</a:t>
            </a:r>
            <a:r>
              <a:rPr lang="zh-CN" altLang="en-US" sz="1400" dirty="0">
                <a:solidFill>
                  <a:schemeClr val="tx1">
                    <a:lumMod val="95000"/>
                    <a:lumOff val="5000"/>
                  </a:schemeClr>
                </a:solidFill>
                <a:latin typeface="微软雅黑" panose="020B0503020204020204" pitchFamily="34" charset="-122"/>
              </a:rPr>
              <a:t>年</a:t>
            </a:r>
            <a:r>
              <a:rPr lang="en-US" altLang="zh-CN" sz="1400" dirty="0">
                <a:solidFill>
                  <a:schemeClr val="tx1">
                    <a:lumMod val="95000"/>
                    <a:lumOff val="5000"/>
                  </a:schemeClr>
                </a:solidFill>
                <a:latin typeface="微软雅黑" panose="020B0503020204020204" pitchFamily="34" charset="-122"/>
              </a:rPr>
              <a:t>10</a:t>
            </a:r>
            <a:r>
              <a:rPr lang="zh-CN" altLang="en-US" sz="1400" dirty="0">
                <a:solidFill>
                  <a:schemeClr val="tx1">
                    <a:lumMod val="95000"/>
                    <a:lumOff val="5000"/>
                  </a:schemeClr>
                </a:solidFill>
                <a:latin typeface="微软雅黑" panose="020B0503020204020204" pitchFamily="34" charset="-122"/>
              </a:rPr>
              <a:t>月</a:t>
            </a:r>
            <a:r>
              <a:rPr lang="en-US" altLang="zh-CN" sz="1400" dirty="0">
                <a:solidFill>
                  <a:schemeClr val="tx1">
                    <a:lumMod val="95000"/>
                    <a:lumOff val="5000"/>
                  </a:schemeClr>
                </a:solidFill>
                <a:latin typeface="微软雅黑" panose="020B0503020204020204" pitchFamily="34" charset="-122"/>
              </a:rPr>
              <a:t>-12</a:t>
            </a:r>
            <a:r>
              <a:rPr lang="zh-CN" altLang="en-US" sz="1400" dirty="0">
                <a:solidFill>
                  <a:schemeClr val="tx1">
                    <a:lumMod val="95000"/>
                    <a:lumOff val="5000"/>
                  </a:schemeClr>
                </a:solidFill>
                <a:latin typeface="微软雅黑" panose="020B0503020204020204" pitchFamily="34" charset="-122"/>
              </a:rPr>
              <a:t>月</a:t>
            </a:r>
            <a:endParaRPr lang="en-HK" altLang="zh-CN" sz="1400" dirty="0">
              <a:solidFill>
                <a:schemeClr val="tx1">
                  <a:lumMod val="95000"/>
                  <a:lumOff val="5000"/>
                </a:schemeClr>
              </a:solidFill>
              <a:latin typeface="微软雅黑" panose="020B0503020204020204" pitchFamily="34" charset="-122"/>
            </a:endParaRPr>
          </a:p>
          <a:p>
            <a:pPr marL="285750" indent="-285750">
              <a:buFont typeface="Arial" panose="020B0604020202020204" pitchFamily="34" charset="0"/>
              <a:buChar char="•"/>
            </a:pPr>
            <a:endParaRPr lang="en-US" sz="1400" dirty="0">
              <a:solidFill>
                <a:schemeClr val="tx1">
                  <a:lumMod val="95000"/>
                  <a:lumOff val="5000"/>
                </a:schemeClr>
              </a:solidFill>
              <a:latin typeface="微软雅黑" panose="020B0503020204020204" pitchFamily="34" charset="-122"/>
            </a:endParaRPr>
          </a:p>
        </p:txBody>
      </p:sp>
      <p:sp>
        <p:nvSpPr>
          <p:cNvPr id="42" name="Rectangle 24">
            <a:extLst>
              <a:ext uri="{FF2B5EF4-FFF2-40B4-BE49-F238E27FC236}">
                <a16:creationId xmlns:a16="http://schemas.microsoft.com/office/drawing/2014/main" id="{9B3B339B-39EA-B2A8-3596-EE1ACC4C7926}"/>
              </a:ext>
            </a:extLst>
          </p:cNvPr>
          <p:cNvSpPr>
            <a:spLocks noChangeArrowheads="1"/>
          </p:cNvSpPr>
          <p:nvPr/>
        </p:nvSpPr>
        <p:spPr bwMode="auto">
          <a:xfrm>
            <a:off x="2718506" y="4185188"/>
            <a:ext cx="3037524" cy="27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685800">
              <a:lnSpc>
                <a:spcPct val="120000"/>
              </a:lnSpc>
              <a:defRPr/>
            </a:pPr>
            <a:r>
              <a:rPr lang="zh-CN" altLang="en-US" sz="1600" b="1" dirty="0">
                <a:solidFill>
                  <a:schemeClr val="bg1"/>
                </a:solidFill>
                <a:latin typeface="微软雅黑" panose="020B0503020204020204" pitchFamily="34" charset="-122"/>
                <a:ea typeface="微软雅黑" panose="020B0503020204020204" pitchFamily="34" charset="-122"/>
              </a:rPr>
              <a:t>全景图</a:t>
            </a:r>
            <a:r>
              <a:rPr lang="en-US" altLang="zh-CN" sz="1600" b="1" dirty="0">
                <a:solidFill>
                  <a:schemeClr val="bg1"/>
                </a:solidFill>
                <a:latin typeface="微软雅黑" panose="020B0503020204020204" pitchFamily="34" charset="-122"/>
                <a:ea typeface="微软雅黑" panose="020B0503020204020204" pitchFamily="34" charset="-122"/>
              </a:rPr>
              <a:t>/</a:t>
            </a:r>
            <a:r>
              <a:rPr lang="zh-CN" altLang="en-US" sz="1600" b="1" dirty="0">
                <a:solidFill>
                  <a:schemeClr val="bg1"/>
                </a:solidFill>
                <a:latin typeface="微软雅黑" panose="020B0503020204020204" pitchFamily="34" charset="-122"/>
                <a:ea typeface="微软雅黑" panose="020B0503020204020204" pitchFamily="34" charset="-122"/>
              </a:rPr>
              <a:t>优秀案例征集</a:t>
            </a:r>
            <a:endParaRPr lang="zh-CN" altLang="zh-CN" sz="1600" b="1" dirty="0">
              <a:solidFill>
                <a:schemeClr val="bg1"/>
              </a:solidFill>
              <a:latin typeface="微软雅黑" panose="020B0503020204020204" pitchFamily="34" charset="-122"/>
              <a:ea typeface="微软雅黑" panose="020B0503020204020204" pitchFamily="34" charset="-122"/>
            </a:endParaRPr>
          </a:p>
        </p:txBody>
      </p:sp>
      <p:sp>
        <p:nvSpPr>
          <p:cNvPr id="43" name="Rectangle 24">
            <a:extLst>
              <a:ext uri="{FF2B5EF4-FFF2-40B4-BE49-F238E27FC236}">
                <a16:creationId xmlns:a16="http://schemas.microsoft.com/office/drawing/2014/main" id="{F00A19A6-0C68-E07D-B69C-AB857152F3E1}"/>
              </a:ext>
            </a:extLst>
          </p:cNvPr>
          <p:cNvSpPr>
            <a:spLocks noChangeArrowheads="1"/>
          </p:cNvSpPr>
          <p:nvPr/>
        </p:nvSpPr>
        <p:spPr bwMode="auto">
          <a:xfrm>
            <a:off x="7463356" y="1203218"/>
            <a:ext cx="3037524" cy="27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685800">
              <a:lnSpc>
                <a:spcPct val="120000"/>
              </a:lnSpc>
              <a:defRPr/>
            </a:pPr>
            <a:r>
              <a:rPr lang="zh-CN" altLang="en-HK" sz="1600" b="1" dirty="0">
                <a:solidFill>
                  <a:schemeClr val="bg1"/>
                </a:solidFill>
                <a:latin typeface="微软雅黑" panose="020B0503020204020204" pitchFamily="34" charset="-122"/>
                <a:ea typeface="微软雅黑" panose="020B0503020204020204" pitchFamily="34" charset="-122"/>
              </a:rPr>
              <a:t>积极</a:t>
            </a:r>
            <a:r>
              <a:rPr lang="zh-CN" altLang="en-US" sz="1600" b="1" dirty="0">
                <a:solidFill>
                  <a:schemeClr val="bg1"/>
                </a:solidFill>
                <a:latin typeface="微软雅黑" panose="020B0503020204020204" pitchFamily="34" charset="-122"/>
                <a:ea typeface="微软雅黑" panose="020B0503020204020204" pitchFamily="34" charset="-122"/>
              </a:rPr>
              <a:t>开展行业生态研究</a:t>
            </a:r>
            <a:endParaRPr lang="zh-CN" altLang="zh-CN" sz="1600" b="1" dirty="0">
              <a:solidFill>
                <a:schemeClr val="bg1"/>
              </a:solidFill>
              <a:latin typeface="微软雅黑" panose="020B0503020204020204" pitchFamily="34" charset="-122"/>
              <a:ea typeface="微软雅黑" panose="020B0503020204020204" pitchFamily="34" charset="-122"/>
            </a:endParaRPr>
          </a:p>
        </p:txBody>
      </p:sp>
      <p:sp>
        <p:nvSpPr>
          <p:cNvPr id="44" name="TextBox 43">
            <a:extLst>
              <a:ext uri="{FF2B5EF4-FFF2-40B4-BE49-F238E27FC236}">
                <a16:creationId xmlns:a16="http://schemas.microsoft.com/office/drawing/2014/main" id="{50368BD8-C8A3-0DBE-2A7F-87B41B6D4CE8}"/>
              </a:ext>
            </a:extLst>
          </p:cNvPr>
          <p:cNvSpPr txBox="1"/>
          <p:nvPr/>
        </p:nvSpPr>
        <p:spPr>
          <a:xfrm>
            <a:off x="6333067" y="1624516"/>
            <a:ext cx="4318000" cy="1698927"/>
          </a:xfrm>
          <a:prstGeom prst="rect">
            <a:avLst/>
          </a:prstGeom>
          <a:noFill/>
        </p:spPr>
        <p:txBody>
          <a:bodyPr wrap="square" rtlCol="0">
            <a:spAutoFit/>
          </a:bodyPr>
          <a:lstStyle/>
          <a:p>
            <a:pPr>
              <a:lnSpc>
                <a:spcPct val="120000"/>
              </a:lnSpc>
            </a:pPr>
            <a:endParaRPr lang="en-HK" altLang="zh-CN" sz="1400" dirty="0">
              <a:solidFill>
                <a:schemeClr val="tx1">
                  <a:lumMod val="95000"/>
                  <a:lumOff val="5000"/>
                </a:schemeClr>
              </a:solidFill>
              <a:latin typeface="微软雅黑" panose="020B0503020204020204" pitchFamily="34" charset="-122"/>
            </a:endParaRPr>
          </a:p>
          <a:p>
            <a:pPr marL="285750" indent="-285750">
              <a:lnSpc>
                <a:spcPct val="120000"/>
              </a:lnSpc>
              <a:buFont typeface="Arial" panose="020B0604020202020204" pitchFamily="34" charset="0"/>
              <a:buChar char="•"/>
            </a:pPr>
            <a:r>
              <a:rPr lang="en-US" altLang="zh-CN" sz="1400" dirty="0">
                <a:latin typeface="微软雅黑" panose="020B0503020204020204" pitchFamily="34" charset="-122"/>
                <a:cs typeface="+mn-ea"/>
                <a:sym typeface="+mn-lt"/>
              </a:rPr>
              <a:t>API</a:t>
            </a:r>
            <a:r>
              <a:rPr lang="zh-CN" altLang="en-US" sz="1400" dirty="0">
                <a:latin typeface="微软雅黑" panose="020B0503020204020204" pitchFamily="34" charset="-122"/>
                <a:cs typeface="+mn-ea"/>
                <a:sym typeface="+mn-lt"/>
              </a:rPr>
              <a:t>安全发展研究报告</a:t>
            </a:r>
            <a:endParaRPr lang="en-US" altLang="zh-CN" sz="1400" dirty="0">
              <a:latin typeface="微软雅黑" panose="020B0503020204020204" pitchFamily="34" charset="-122"/>
              <a:cs typeface="+mn-ea"/>
              <a:sym typeface="+mn-lt"/>
            </a:endParaRPr>
          </a:p>
          <a:p>
            <a:pPr marL="285750" indent="-285750">
              <a:lnSpc>
                <a:spcPct val="120000"/>
              </a:lnSpc>
              <a:buFont typeface="Arial" panose="020B0604020202020204" pitchFamily="34" charset="0"/>
              <a:buChar char="•"/>
            </a:pPr>
            <a:r>
              <a:rPr lang="en-US" altLang="zh-CN" sz="1400" dirty="0">
                <a:solidFill>
                  <a:schemeClr val="tx1">
                    <a:lumMod val="95000"/>
                    <a:lumOff val="5000"/>
                  </a:schemeClr>
                </a:solidFill>
                <a:latin typeface="微软雅黑" panose="020B0503020204020204" pitchFamily="34" charset="-122"/>
              </a:rPr>
              <a:t>WAAP</a:t>
            </a:r>
            <a:r>
              <a:rPr lang="zh-CN" altLang="en-US" sz="1400" dirty="0">
                <a:solidFill>
                  <a:schemeClr val="tx1">
                    <a:lumMod val="95000"/>
                    <a:lumOff val="5000"/>
                  </a:schemeClr>
                </a:solidFill>
                <a:latin typeface="微软雅黑" panose="020B0503020204020204" pitchFamily="34" charset="-122"/>
              </a:rPr>
              <a:t>应用报告</a:t>
            </a:r>
            <a:endParaRPr lang="en-HK" altLang="zh-CN" sz="1400" dirty="0">
              <a:solidFill>
                <a:schemeClr val="tx1">
                  <a:lumMod val="95000"/>
                  <a:lumOff val="5000"/>
                </a:schemeClr>
              </a:solidFill>
              <a:latin typeface="微软雅黑" panose="020B0503020204020204" pitchFamily="34" charset="-122"/>
            </a:endParaRPr>
          </a:p>
          <a:p>
            <a:pPr marL="285750" indent="-285750">
              <a:lnSpc>
                <a:spcPct val="120000"/>
              </a:lnSpc>
              <a:buFont typeface="Arial" panose="020B0604020202020204" pitchFamily="34" charset="0"/>
              <a:buChar char="•"/>
            </a:pPr>
            <a:r>
              <a:rPr lang="zh-CN" altLang="en-US" sz="1400" dirty="0">
                <a:latin typeface="微软雅黑" panose="020B0503020204020204" pitchFamily="34" charset="-122"/>
                <a:cs typeface="+mn-ea"/>
                <a:sym typeface="+mn-lt"/>
              </a:rPr>
              <a:t>应用安全重要技术研究报告</a:t>
            </a:r>
            <a:endParaRPr lang="en-US" altLang="zh-CN" sz="1400" dirty="0">
              <a:latin typeface="微软雅黑" panose="020B0503020204020204" pitchFamily="34" charset="-122"/>
              <a:cs typeface="+mn-ea"/>
              <a:sym typeface="+mn-lt"/>
            </a:endParaRPr>
          </a:p>
          <a:p>
            <a:pPr marL="285750" indent="-285750">
              <a:lnSpc>
                <a:spcPct val="120000"/>
              </a:lnSpc>
              <a:buFont typeface="Arial" panose="020B0604020202020204" pitchFamily="34" charset="0"/>
              <a:buChar char="•"/>
            </a:pPr>
            <a:r>
              <a:rPr lang="en-US" altLang="zh-CN" sz="1400" dirty="0">
                <a:solidFill>
                  <a:schemeClr val="tx1">
                    <a:lumMod val="95000"/>
                    <a:lumOff val="5000"/>
                  </a:schemeClr>
                </a:solidFill>
                <a:latin typeface="微软雅黑" panose="020B0503020204020204" pitchFamily="34" charset="-122"/>
              </a:rPr>
              <a:t>……</a:t>
            </a:r>
            <a:endParaRPr lang="zh-CN" altLang="en-US" sz="1400" dirty="0">
              <a:solidFill>
                <a:schemeClr val="tx1">
                  <a:lumMod val="95000"/>
                  <a:lumOff val="5000"/>
                </a:schemeClr>
              </a:solidFill>
              <a:latin typeface="微软雅黑" panose="020B0503020204020204" pitchFamily="34" charset="-122"/>
            </a:endParaRPr>
          </a:p>
          <a:p>
            <a:pPr marL="285750" indent="-285750">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98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底图"/>
          <p:cNvPicPr>
            <a:picLocks noChangeAspect="1"/>
          </p:cNvPicPr>
          <p:nvPr/>
        </p:nvPicPr>
        <p:blipFill>
          <a:blip r:embed="rId4"/>
          <a:stretch>
            <a:fillRect/>
          </a:stretch>
        </p:blipFill>
        <p:spPr>
          <a:xfrm>
            <a:off x="2540" y="0"/>
            <a:ext cx="12192000" cy="6858000"/>
          </a:xfrm>
          <a:prstGeom prst="rect">
            <a:avLst/>
          </a:prstGeom>
        </p:spPr>
      </p:pic>
      <p:sp>
        <p:nvSpPr>
          <p:cNvPr id="5" name="标题 4"/>
          <p:cNvSpPr>
            <a:spLocks noGrp="1"/>
          </p:cNvSpPr>
          <p:nvPr>
            <p:ph type="title"/>
          </p:nvPr>
        </p:nvSpPr>
        <p:spPr>
          <a:xfrm>
            <a:off x="1198800" y="3146305"/>
            <a:ext cx="9799200" cy="1018800"/>
          </a:xfrm>
        </p:spPr>
        <p:txBody>
          <a:bodyPr>
            <a:noAutofit/>
          </a:bodyPr>
          <a:lstStyle/>
          <a:p>
            <a:r>
              <a:rPr lang="en-US" altLang="zh-CN" sz="8000">
                <a:solidFill>
                  <a:schemeClr val="bg1"/>
                </a:solidFill>
              </a:rPr>
              <a:t>THANKS</a:t>
            </a:r>
          </a:p>
        </p:txBody>
      </p:sp>
      <p:pic>
        <p:nvPicPr>
          <p:cNvPr id="2" name="图片 1" descr="标准协会logo"/>
          <p:cNvPicPr>
            <a:picLocks noChangeAspect="1"/>
          </p:cNvPicPr>
          <p:nvPr/>
        </p:nvPicPr>
        <p:blipFill>
          <a:blip r:embed="rId5"/>
          <a:stretch>
            <a:fillRect/>
          </a:stretch>
        </p:blipFill>
        <p:spPr>
          <a:xfrm>
            <a:off x="9101455" y="299720"/>
            <a:ext cx="2464435" cy="341630"/>
          </a:xfrm>
          <a:prstGeom prst="rect">
            <a:avLst/>
          </a:prstGeom>
        </p:spPr>
      </p:pic>
      <p:pic>
        <p:nvPicPr>
          <p:cNvPr id="3" name="图片 2" descr="通信院logo"/>
          <p:cNvPicPr>
            <a:picLocks noChangeAspect="1"/>
          </p:cNvPicPr>
          <p:nvPr/>
        </p:nvPicPr>
        <p:blipFill>
          <a:blip r:embed="rId6"/>
          <a:stretch>
            <a:fillRect/>
          </a:stretch>
        </p:blipFill>
        <p:spPr>
          <a:xfrm>
            <a:off x="612140" y="361315"/>
            <a:ext cx="2078990" cy="251460"/>
          </a:xfrm>
          <a:prstGeom prst="rect">
            <a:avLst/>
          </a:prstGeom>
        </p:spPr>
      </p:pic>
      <p:pic>
        <p:nvPicPr>
          <p:cNvPr id="8" name="图片 7" descr="盾"/>
          <p:cNvPicPr>
            <a:picLocks noChangeAspect="1"/>
          </p:cNvPicPr>
          <p:nvPr/>
        </p:nvPicPr>
        <p:blipFill>
          <a:blip r:embed="rId7"/>
          <a:stretch>
            <a:fillRect/>
          </a:stretch>
        </p:blipFill>
        <p:spPr>
          <a:xfrm>
            <a:off x="4530090" y="525145"/>
            <a:ext cx="3132455" cy="2237740"/>
          </a:xfrm>
          <a:prstGeom prst="rect">
            <a:avLst/>
          </a:prstGeom>
        </p:spPr>
      </p:pic>
      <p:pic>
        <p:nvPicPr>
          <p:cNvPr id="9" name="图片 8" descr="会议名称"/>
          <p:cNvPicPr>
            <a:picLocks noChangeAspect="1"/>
          </p:cNvPicPr>
          <p:nvPr/>
        </p:nvPicPr>
        <p:blipFill>
          <a:blip r:embed="rId8"/>
          <a:stretch>
            <a:fillRect/>
          </a:stretch>
        </p:blipFill>
        <p:spPr>
          <a:xfrm>
            <a:off x="1680845" y="1879600"/>
            <a:ext cx="8830310" cy="925195"/>
          </a:xfrm>
          <a:prstGeom prst="rect">
            <a:avLst/>
          </a:prstGeom>
        </p:spPr>
      </p:pic>
      <p:pic>
        <p:nvPicPr>
          <p:cNvPr id="10" name="图片 9" descr="时间地点"/>
          <p:cNvPicPr>
            <a:picLocks noChangeAspect="1"/>
          </p:cNvPicPr>
          <p:nvPr/>
        </p:nvPicPr>
        <p:blipFill>
          <a:blip r:embed="rId9"/>
          <a:stretch>
            <a:fillRect/>
          </a:stretch>
        </p:blipFill>
        <p:spPr>
          <a:xfrm>
            <a:off x="4286885" y="5537200"/>
            <a:ext cx="3611880" cy="356235"/>
          </a:xfrm>
          <a:prstGeom prst="rect">
            <a:avLst/>
          </a:prstGeom>
        </p:spPr>
      </p:pic>
      <p:sp>
        <p:nvSpPr>
          <p:cNvPr id="11" name="文本框 10"/>
          <p:cNvSpPr txBox="1"/>
          <p:nvPr/>
        </p:nvSpPr>
        <p:spPr>
          <a:xfrm>
            <a:off x="3833495" y="5935980"/>
            <a:ext cx="4530725" cy="691515"/>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FFFFFF"/>
                </a:solidFill>
                <a:effectLst/>
                <a:uLnTx/>
                <a:uFillTx/>
                <a:latin typeface="Arial"/>
                <a:ea typeface="微软雅黑"/>
                <a:cs typeface="+mn-cs"/>
              </a:rPr>
              <a:t>主办单位：中国信息通信研究院、中国通信标准化协会</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FFFFFF"/>
                </a:solidFill>
                <a:effectLst/>
                <a:uLnTx/>
                <a:uFillTx/>
                <a:latin typeface="Arial"/>
                <a:ea typeface="微软雅黑"/>
                <a:cs typeface="+mn-cs"/>
              </a:rPr>
              <a:t>支持单位：中国通信标准化协会、云计算标准和开源推进委员会</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FFFFFF"/>
                </a:solidFill>
                <a:effectLst/>
                <a:uLnTx/>
                <a:uFillTx/>
                <a:latin typeface="Arial"/>
                <a:ea typeface="微软雅黑"/>
                <a:cs typeface="+mn-cs"/>
              </a:rPr>
              <a:t>承办单位：云计算开源产业联盟</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1psd"/>
          <p:cNvPicPr>
            <a:picLocks noChangeAspect="1"/>
          </p:cNvPicPr>
          <p:nvPr/>
        </p:nvPicPr>
        <p:blipFill>
          <a:blip r:embed="rId5"/>
          <a:srcRect l="171" t="29809" r="223" b="4968"/>
          <a:stretch>
            <a:fillRect/>
          </a:stretch>
        </p:blipFill>
        <p:spPr>
          <a:xfrm>
            <a:off x="0" y="0"/>
            <a:ext cx="12192000" cy="650240"/>
          </a:xfrm>
          <a:prstGeom prst="rect">
            <a:avLst/>
          </a:prstGeom>
        </p:spPr>
      </p:pic>
      <p:pic>
        <p:nvPicPr>
          <p:cNvPr id="6" name="图片 5" descr="会议名称">
            <a:extLst>
              <a:ext uri="{FF2B5EF4-FFF2-40B4-BE49-F238E27FC236}">
                <a16:creationId xmlns:a16="http://schemas.microsoft.com/office/drawing/2014/main" id="{38B23AF3-D0B3-4048-3B17-C7CB955474BC}"/>
              </a:ext>
            </a:extLst>
          </p:cNvPr>
          <p:cNvPicPr>
            <a:picLocks noChangeAspect="1"/>
          </p:cNvPicPr>
          <p:nvPr/>
        </p:nvPicPr>
        <p:blipFill>
          <a:blip r:embed="rId6"/>
          <a:stretch>
            <a:fillRect/>
          </a:stretch>
        </p:blipFill>
        <p:spPr>
          <a:xfrm>
            <a:off x="9889066" y="135396"/>
            <a:ext cx="2201682" cy="230681"/>
          </a:xfrm>
          <a:prstGeom prst="rect">
            <a:avLst/>
          </a:prstGeom>
        </p:spPr>
      </p:pic>
      <p:pic>
        <p:nvPicPr>
          <p:cNvPr id="7" name="图片 6" descr="时间地点">
            <a:extLst>
              <a:ext uri="{FF2B5EF4-FFF2-40B4-BE49-F238E27FC236}">
                <a16:creationId xmlns:a16="http://schemas.microsoft.com/office/drawing/2014/main" id="{B7EC4616-E475-EEE9-5A1C-FABCACE967FA}"/>
              </a:ext>
            </a:extLst>
          </p:cNvPr>
          <p:cNvPicPr>
            <a:picLocks noChangeAspect="1"/>
          </p:cNvPicPr>
          <p:nvPr/>
        </p:nvPicPr>
        <p:blipFill>
          <a:blip r:embed="rId7"/>
          <a:stretch>
            <a:fillRect/>
          </a:stretch>
        </p:blipFill>
        <p:spPr>
          <a:xfrm>
            <a:off x="10223237" y="426643"/>
            <a:ext cx="1517402" cy="149660"/>
          </a:xfrm>
          <a:prstGeom prst="rect">
            <a:avLst/>
          </a:prstGeom>
        </p:spPr>
      </p:pic>
      <p:pic>
        <p:nvPicPr>
          <p:cNvPr id="8" name="图片 7" descr="可信安全">
            <a:extLst>
              <a:ext uri="{FF2B5EF4-FFF2-40B4-BE49-F238E27FC236}">
                <a16:creationId xmlns:a16="http://schemas.microsoft.com/office/drawing/2014/main" id="{4E89E148-CA3A-F2BE-FE11-444DA45DAE1B}"/>
              </a:ext>
            </a:extLst>
          </p:cNvPr>
          <p:cNvPicPr>
            <a:picLocks noChangeAspect="1"/>
          </p:cNvPicPr>
          <p:nvPr/>
        </p:nvPicPr>
        <p:blipFill>
          <a:blip r:embed="rId8"/>
          <a:stretch>
            <a:fillRect/>
          </a:stretch>
        </p:blipFill>
        <p:spPr>
          <a:xfrm>
            <a:off x="8010549" y="121525"/>
            <a:ext cx="1699260" cy="389890"/>
          </a:xfrm>
          <a:prstGeom prst="rect">
            <a:avLst/>
          </a:prstGeom>
        </p:spPr>
      </p:pic>
      <p:sp>
        <p:nvSpPr>
          <p:cNvPr id="11" name="标题 2">
            <a:extLst>
              <a:ext uri="{FF2B5EF4-FFF2-40B4-BE49-F238E27FC236}">
                <a16:creationId xmlns:a16="http://schemas.microsoft.com/office/drawing/2014/main" id="{4A126198-2CE2-E980-7415-03936A4484BF}"/>
              </a:ext>
            </a:extLst>
          </p:cNvPr>
          <p:cNvSpPr txBox="1">
            <a:spLocks/>
          </p:cNvSpPr>
          <p:nvPr>
            <p:custDataLst>
              <p:tags r:id="rId2"/>
            </p:custDataLst>
          </p:nvPr>
        </p:nvSpPr>
        <p:spPr>
          <a:xfrm>
            <a:off x="238067" y="160063"/>
            <a:ext cx="10968990" cy="381635"/>
          </a:xfrm>
          <a:prstGeom prst="rect">
            <a:avLst/>
          </a:prstGeom>
        </p:spPr>
        <p:txBody>
          <a:bodyPr vert="horz" lIns="90000" tIns="46800" rIns="90000" bIns="46800" rtlCol="0" anchor="ctr" anchorCtr="0">
            <a:no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目录</a:t>
            </a:r>
          </a:p>
        </p:txBody>
      </p:sp>
      <p:sp>
        <p:nvSpPr>
          <p:cNvPr id="29" name="Google Shape;893;p46">
            <a:extLst>
              <a:ext uri="{FF2B5EF4-FFF2-40B4-BE49-F238E27FC236}">
                <a16:creationId xmlns:a16="http://schemas.microsoft.com/office/drawing/2014/main" id="{F9899AF2-2276-6076-2965-7D7919264CED}"/>
              </a:ext>
            </a:extLst>
          </p:cNvPr>
          <p:cNvSpPr/>
          <p:nvPr/>
        </p:nvSpPr>
        <p:spPr>
          <a:xfrm>
            <a:off x="2043133" y="1657033"/>
            <a:ext cx="892000" cy="892000"/>
          </a:xfrm>
          <a:prstGeom prst="ellipse">
            <a:avLst/>
          </a:pr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微软雅黑"/>
              <a:cs typeface="Arial"/>
              <a:sym typeface="Arial"/>
            </a:endParaRPr>
          </a:p>
        </p:txBody>
      </p:sp>
      <p:sp>
        <p:nvSpPr>
          <p:cNvPr id="31" name="Google Shape;913;p46">
            <a:extLst>
              <a:ext uri="{FF2B5EF4-FFF2-40B4-BE49-F238E27FC236}">
                <a16:creationId xmlns:a16="http://schemas.microsoft.com/office/drawing/2014/main" id="{9EC48099-4E11-11AF-2EEF-718372410483}"/>
              </a:ext>
            </a:extLst>
          </p:cNvPr>
          <p:cNvSpPr/>
          <p:nvPr/>
        </p:nvSpPr>
        <p:spPr>
          <a:xfrm>
            <a:off x="4871998" y="2911634"/>
            <a:ext cx="125600" cy="125600"/>
          </a:xfrm>
          <a:prstGeom prst="ellipse">
            <a:avLst/>
          </a:pr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微软雅黑"/>
              <a:cs typeface="Arial"/>
              <a:sym typeface="Arial"/>
            </a:endParaRPr>
          </a:p>
        </p:txBody>
      </p:sp>
      <p:sp>
        <p:nvSpPr>
          <p:cNvPr id="32" name="Oval 31">
            <a:extLst>
              <a:ext uri="{FF2B5EF4-FFF2-40B4-BE49-F238E27FC236}">
                <a16:creationId xmlns:a16="http://schemas.microsoft.com/office/drawing/2014/main" id="{E901A9BB-CE28-4220-53DF-4EA84531D8AE}"/>
              </a:ext>
            </a:extLst>
          </p:cNvPr>
          <p:cNvSpPr/>
          <p:nvPr/>
        </p:nvSpPr>
        <p:spPr>
          <a:xfrm>
            <a:off x="3960998" y="2757305"/>
            <a:ext cx="671695" cy="671695"/>
          </a:xfrm>
          <a:prstGeom prst="ellipse">
            <a:avLst/>
          </a:prstGeom>
          <a:solidFill>
            <a:srgbClr val="266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Arial"/>
                <a:ea typeface="微软雅黑"/>
                <a:cs typeface="+mn-cs"/>
              </a:rPr>
              <a:t>1</a:t>
            </a:r>
            <a:endParaRPr kumimoji="0" 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33" name="TextBox 32">
            <a:extLst>
              <a:ext uri="{FF2B5EF4-FFF2-40B4-BE49-F238E27FC236}">
                <a16:creationId xmlns:a16="http://schemas.microsoft.com/office/drawing/2014/main" id="{9DC5AB21-AC59-84AD-872E-A3D6388F8452}"/>
              </a:ext>
            </a:extLst>
          </p:cNvPr>
          <p:cNvSpPr txBox="1"/>
          <p:nvPr/>
        </p:nvSpPr>
        <p:spPr>
          <a:xfrm>
            <a:off x="4934798" y="2782095"/>
            <a:ext cx="198002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2669C4"/>
                </a:solidFill>
                <a:effectLst/>
                <a:uLnTx/>
                <a:uFillTx/>
                <a:latin typeface="Arial"/>
                <a:ea typeface="微软雅黑"/>
                <a:cs typeface="+mn-cs"/>
              </a:rPr>
              <a:t>背景及意义</a:t>
            </a:r>
            <a:endParaRPr kumimoji="0" lang="en-US" sz="2800" b="1" i="0" u="none" strike="noStrike" kern="1200" cap="none" spc="0" normalizeH="0" baseline="0" noProof="0" dirty="0">
              <a:ln>
                <a:noFill/>
              </a:ln>
              <a:solidFill>
                <a:srgbClr val="2669C4"/>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3309800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1psd"/>
          <p:cNvPicPr>
            <a:picLocks noChangeAspect="1"/>
          </p:cNvPicPr>
          <p:nvPr/>
        </p:nvPicPr>
        <p:blipFill>
          <a:blip r:embed="rId5"/>
          <a:srcRect l="171" t="29809" r="223" b="4968"/>
          <a:stretch>
            <a:fillRect/>
          </a:stretch>
        </p:blipFill>
        <p:spPr>
          <a:xfrm>
            <a:off x="0" y="0"/>
            <a:ext cx="12192000" cy="650240"/>
          </a:xfrm>
          <a:prstGeom prst="rect">
            <a:avLst/>
          </a:prstGeom>
        </p:spPr>
      </p:pic>
      <p:pic>
        <p:nvPicPr>
          <p:cNvPr id="6" name="图片 5" descr="会议名称">
            <a:extLst>
              <a:ext uri="{FF2B5EF4-FFF2-40B4-BE49-F238E27FC236}">
                <a16:creationId xmlns:a16="http://schemas.microsoft.com/office/drawing/2014/main" id="{38B23AF3-D0B3-4048-3B17-C7CB955474BC}"/>
              </a:ext>
            </a:extLst>
          </p:cNvPr>
          <p:cNvPicPr>
            <a:picLocks noChangeAspect="1"/>
          </p:cNvPicPr>
          <p:nvPr/>
        </p:nvPicPr>
        <p:blipFill>
          <a:blip r:embed="rId6"/>
          <a:stretch>
            <a:fillRect/>
          </a:stretch>
        </p:blipFill>
        <p:spPr>
          <a:xfrm>
            <a:off x="9889066" y="135396"/>
            <a:ext cx="2201682" cy="230681"/>
          </a:xfrm>
          <a:prstGeom prst="rect">
            <a:avLst/>
          </a:prstGeom>
        </p:spPr>
      </p:pic>
      <p:pic>
        <p:nvPicPr>
          <p:cNvPr id="7" name="图片 6" descr="时间地点">
            <a:extLst>
              <a:ext uri="{FF2B5EF4-FFF2-40B4-BE49-F238E27FC236}">
                <a16:creationId xmlns:a16="http://schemas.microsoft.com/office/drawing/2014/main" id="{B7EC4616-E475-EEE9-5A1C-FABCACE967FA}"/>
              </a:ext>
            </a:extLst>
          </p:cNvPr>
          <p:cNvPicPr>
            <a:picLocks noChangeAspect="1"/>
          </p:cNvPicPr>
          <p:nvPr/>
        </p:nvPicPr>
        <p:blipFill>
          <a:blip r:embed="rId7"/>
          <a:stretch>
            <a:fillRect/>
          </a:stretch>
        </p:blipFill>
        <p:spPr>
          <a:xfrm>
            <a:off x="10223237" y="426643"/>
            <a:ext cx="1517402" cy="149660"/>
          </a:xfrm>
          <a:prstGeom prst="rect">
            <a:avLst/>
          </a:prstGeom>
        </p:spPr>
      </p:pic>
      <p:pic>
        <p:nvPicPr>
          <p:cNvPr id="8" name="图片 7" descr="可信安全">
            <a:extLst>
              <a:ext uri="{FF2B5EF4-FFF2-40B4-BE49-F238E27FC236}">
                <a16:creationId xmlns:a16="http://schemas.microsoft.com/office/drawing/2014/main" id="{4E89E148-CA3A-F2BE-FE11-444DA45DAE1B}"/>
              </a:ext>
            </a:extLst>
          </p:cNvPr>
          <p:cNvPicPr>
            <a:picLocks noChangeAspect="1"/>
          </p:cNvPicPr>
          <p:nvPr/>
        </p:nvPicPr>
        <p:blipFill>
          <a:blip r:embed="rId8"/>
          <a:stretch>
            <a:fillRect/>
          </a:stretch>
        </p:blipFill>
        <p:spPr>
          <a:xfrm>
            <a:off x="8010549" y="121525"/>
            <a:ext cx="1699260" cy="389890"/>
          </a:xfrm>
          <a:prstGeom prst="rect">
            <a:avLst/>
          </a:prstGeom>
        </p:spPr>
      </p:pic>
      <p:sp>
        <p:nvSpPr>
          <p:cNvPr id="11" name="标题 2">
            <a:extLst>
              <a:ext uri="{FF2B5EF4-FFF2-40B4-BE49-F238E27FC236}">
                <a16:creationId xmlns:a16="http://schemas.microsoft.com/office/drawing/2014/main" id="{4A126198-2CE2-E980-7415-03936A4484BF}"/>
              </a:ext>
            </a:extLst>
          </p:cNvPr>
          <p:cNvSpPr txBox="1">
            <a:spLocks/>
          </p:cNvSpPr>
          <p:nvPr>
            <p:custDataLst>
              <p:tags r:id="rId2"/>
            </p:custDataLst>
          </p:nvPr>
        </p:nvSpPr>
        <p:spPr>
          <a:xfrm>
            <a:off x="238067" y="160063"/>
            <a:ext cx="10968990" cy="381635"/>
          </a:xfrm>
          <a:prstGeom prst="rect">
            <a:avLst/>
          </a:prstGeom>
        </p:spPr>
        <p:txBody>
          <a:bodyPr vert="horz" lIns="90000" tIns="46800" rIns="90000" bIns="46800" rtlCol="0" anchor="ctr" anchorCtr="0">
            <a:no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Web</a:t>
            </a:r>
            <a:r>
              <a:rPr kumimoji="0" lang="zh-CN" altLang="en-US" sz="18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漏洞比例逐年增加，应用安全面临多重威胁</a:t>
            </a:r>
          </a:p>
        </p:txBody>
      </p:sp>
      <p:grpSp>
        <p:nvGrpSpPr>
          <p:cNvPr id="22" name="Group">
            <a:extLst>
              <a:ext uri="{FF2B5EF4-FFF2-40B4-BE49-F238E27FC236}">
                <a16:creationId xmlns:a16="http://schemas.microsoft.com/office/drawing/2014/main" id="{B089BF5F-9BA5-25ED-4AE8-9B6E665B248C}"/>
              </a:ext>
            </a:extLst>
          </p:cNvPr>
          <p:cNvGrpSpPr/>
          <p:nvPr/>
        </p:nvGrpSpPr>
        <p:grpSpPr>
          <a:xfrm>
            <a:off x="472217" y="1124199"/>
            <a:ext cx="10908797" cy="5260272"/>
            <a:chOff x="-1453141" y="-681280"/>
            <a:chExt cx="21817590" cy="10520539"/>
          </a:xfrm>
        </p:grpSpPr>
        <p:sp>
          <p:nvSpPr>
            <p:cNvPr id="26" name="Line">
              <a:extLst>
                <a:ext uri="{FF2B5EF4-FFF2-40B4-BE49-F238E27FC236}">
                  <a16:creationId xmlns:a16="http://schemas.microsoft.com/office/drawing/2014/main" id="{810F6B61-D02E-250E-FBF9-D838089D9735}"/>
                </a:ext>
              </a:extLst>
            </p:cNvPr>
            <p:cNvSpPr/>
            <p:nvPr/>
          </p:nvSpPr>
          <p:spPr>
            <a:xfrm>
              <a:off x="9794419" y="-681280"/>
              <a:ext cx="0" cy="4338883"/>
            </a:xfrm>
            <a:prstGeom prst="line">
              <a:avLst/>
            </a:prstGeom>
            <a:noFill/>
            <a:ln w="12700" cap="flat">
              <a:solidFill>
                <a:srgbClr val="2669C4"/>
              </a:solidFill>
              <a:prstDash val="sysDash"/>
              <a:miter lim="400000"/>
            </a:ln>
            <a:effectLst/>
          </p:spPr>
          <p:txBody>
            <a:bodyPr wrap="square" lIns="0" tIns="0" rIns="0" bIns="0" numCol="1" anchor="t">
              <a:noAutofit/>
            </a:bodyPr>
            <a:lstStyle/>
            <a:p>
              <a:pPr defTabSz="228600" hangingPunct="0">
                <a:defRPr sz="1200">
                  <a:latin typeface="+mj-lt"/>
                  <a:ea typeface="+mj-ea"/>
                  <a:cs typeface="+mj-cs"/>
                  <a:sym typeface="Helvetica"/>
                </a:defRPr>
              </a:pPr>
              <a:endParaRPr sz="600" kern="0" dirty="0">
                <a:solidFill>
                  <a:srgbClr val="000000"/>
                </a:solidFill>
                <a:latin typeface="Helvetica"/>
                <a:sym typeface="Helvetica"/>
              </a:endParaRPr>
            </a:p>
          </p:txBody>
        </p:sp>
        <p:sp>
          <p:nvSpPr>
            <p:cNvPr id="27" name="Line">
              <a:extLst>
                <a:ext uri="{FF2B5EF4-FFF2-40B4-BE49-F238E27FC236}">
                  <a16:creationId xmlns:a16="http://schemas.microsoft.com/office/drawing/2014/main" id="{7A55252C-F67B-1A06-FE0C-C9F752A89575}"/>
                </a:ext>
              </a:extLst>
            </p:cNvPr>
            <p:cNvSpPr/>
            <p:nvPr/>
          </p:nvSpPr>
          <p:spPr>
            <a:xfrm>
              <a:off x="10433049" y="4615543"/>
              <a:ext cx="9931400" cy="0"/>
            </a:xfrm>
            <a:prstGeom prst="line">
              <a:avLst/>
            </a:prstGeom>
            <a:noFill/>
            <a:ln w="12700" cap="flat">
              <a:solidFill>
                <a:srgbClr val="2669C4"/>
              </a:solidFill>
              <a:prstDash val="sysDash"/>
              <a:miter lim="400000"/>
            </a:ln>
            <a:effectLst/>
          </p:spPr>
          <p:txBody>
            <a:bodyPr wrap="square" lIns="0" tIns="0" rIns="0" bIns="0" numCol="1" anchor="t">
              <a:noAutofit/>
            </a:bodyPr>
            <a:lstStyle/>
            <a:p>
              <a:pPr defTabSz="228600" hangingPunct="0">
                <a:defRPr sz="1200">
                  <a:latin typeface="+mj-lt"/>
                  <a:ea typeface="+mj-ea"/>
                  <a:cs typeface="+mj-cs"/>
                  <a:sym typeface="Helvetica"/>
                </a:defRPr>
              </a:pPr>
              <a:endParaRPr sz="600" kern="0">
                <a:solidFill>
                  <a:srgbClr val="000000"/>
                </a:solidFill>
                <a:latin typeface="Helvetica"/>
                <a:sym typeface="Helvetica"/>
              </a:endParaRPr>
            </a:p>
          </p:txBody>
        </p:sp>
        <p:sp>
          <p:nvSpPr>
            <p:cNvPr id="34" name="Line">
              <a:extLst>
                <a:ext uri="{FF2B5EF4-FFF2-40B4-BE49-F238E27FC236}">
                  <a16:creationId xmlns:a16="http://schemas.microsoft.com/office/drawing/2014/main" id="{4FDB7F51-4A49-A339-8A2B-728E24FF2226}"/>
                </a:ext>
              </a:extLst>
            </p:cNvPr>
            <p:cNvSpPr/>
            <p:nvPr/>
          </p:nvSpPr>
          <p:spPr>
            <a:xfrm>
              <a:off x="9794419" y="5602513"/>
              <a:ext cx="0" cy="4236746"/>
            </a:xfrm>
            <a:prstGeom prst="line">
              <a:avLst/>
            </a:prstGeom>
            <a:noFill/>
            <a:ln w="12700" cap="flat">
              <a:solidFill>
                <a:srgbClr val="2669C4"/>
              </a:solidFill>
              <a:prstDash val="sysDash"/>
              <a:miter lim="400000"/>
            </a:ln>
            <a:effectLst/>
          </p:spPr>
          <p:txBody>
            <a:bodyPr wrap="square" lIns="0" tIns="0" rIns="0" bIns="0" numCol="1" anchor="t">
              <a:noAutofit/>
            </a:bodyPr>
            <a:lstStyle/>
            <a:p>
              <a:pPr defTabSz="228600" hangingPunct="0">
                <a:defRPr sz="1200">
                  <a:latin typeface="+mj-lt"/>
                  <a:ea typeface="+mj-ea"/>
                  <a:cs typeface="+mj-cs"/>
                  <a:sym typeface="Helvetica"/>
                </a:defRPr>
              </a:pPr>
              <a:endParaRPr sz="600" kern="0">
                <a:solidFill>
                  <a:srgbClr val="000000"/>
                </a:solidFill>
                <a:latin typeface="Helvetica"/>
                <a:sym typeface="Helvetica"/>
              </a:endParaRPr>
            </a:p>
          </p:txBody>
        </p:sp>
        <p:sp>
          <p:nvSpPr>
            <p:cNvPr id="35" name="Line">
              <a:extLst>
                <a:ext uri="{FF2B5EF4-FFF2-40B4-BE49-F238E27FC236}">
                  <a16:creationId xmlns:a16="http://schemas.microsoft.com/office/drawing/2014/main" id="{9CF63F8C-FDC3-8579-0ED3-7B87CBDE9381}"/>
                </a:ext>
              </a:extLst>
            </p:cNvPr>
            <p:cNvSpPr/>
            <p:nvPr/>
          </p:nvSpPr>
          <p:spPr>
            <a:xfrm>
              <a:off x="-1453141" y="4615543"/>
              <a:ext cx="10190740" cy="0"/>
            </a:xfrm>
            <a:prstGeom prst="line">
              <a:avLst/>
            </a:prstGeom>
            <a:noFill/>
            <a:ln w="12700" cap="flat">
              <a:solidFill>
                <a:srgbClr val="2669C4"/>
              </a:solidFill>
              <a:prstDash val="sysDash"/>
              <a:miter lim="400000"/>
            </a:ln>
            <a:effectLst/>
          </p:spPr>
          <p:txBody>
            <a:bodyPr wrap="square" lIns="0" tIns="0" rIns="0" bIns="0" numCol="1" anchor="t">
              <a:noAutofit/>
            </a:bodyPr>
            <a:lstStyle/>
            <a:p>
              <a:pPr defTabSz="228600" hangingPunct="0">
                <a:defRPr sz="1200">
                  <a:latin typeface="+mj-lt"/>
                  <a:ea typeface="+mj-ea"/>
                  <a:cs typeface="+mj-cs"/>
                  <a:sym typeface="Helvetica"/>
                </a:defRPr>
              </a:pPr>
              <a:endParaRPr sz="600" kern="0">
                <a:solidFill>
                  <a:srgbClr val="000000"/>
                </a:solidFill>
                <a:latin typeface="Helvetica"/>
                <a:sym typeface="Helvetica"/>
              </a:endParaRPr>
            </a:p>
          </p:txBody>
        </p:sp>
      </p:grpSp>
      <p:sp>
        <p:nvSpPr>
          <p:cNvPr id="57" name="01">
            <a:extLst>
              <a:ext uri="{FF2B5EF4-FFF2-40B4-BE49-F238E27FC236}">
                <a16:creationId xmlns:a16="http://schemas.microsoft.com/office/drawing/2014/main" id="{61AC7D39-AA4D-F6B7-9F64-1D17CD916B44}"/>
              </a:ext>
            </a:extLst>
          </p:cNvPr>
          <p:cNvSpPr txBox="1"/>
          <p:nvPr/>
        </p:nvSpPr>
        <p:spPr>
          <a:xfrm>
            <a:off x="428298" y="1237168"/>
            <a:ext cx="547586" cy="5847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tIns="45720" rIns="45720" bIns="45720" numCol="1" anchor="t">
            <a:spAutoFit/>
          </a:bodyPr>
          <a:lstStyle>
            <a:lvl1pPr>
              <a:defRPr sz="6400" b="1">
                <a:solidFill>
                  <a:srgbClr val="FFFFFF"/>
                </a:solidFill>
                <a:latin typeface="Arial"/>
                <a:ea typeface="Arial"/>
                <a:cs typeface="Arial"/>
                <a:sym typeface="Arial"/>
              </a:defRPr>
            </a:lvl1pPr>
          </a:lstStyle>
          <a:p>
            <a:pPr defTabSz="457200" hangingPunct="0">
              <a:defRPr sz="3600" b="0">
                <a:solidFill>
                  <a:srgbClr val="000000"/>
                </a:solidFill>
                <a:latin typeface="+mn-lt"/>
                <a:ea typeface="+mn-ea"/>
                <a:cs typeface="+mn-cs"/>
                <a:sym typeface="Trebuchet MS"/>
              </a:defRPr>
            </a:pPr>
            <a:r>
              <a:rPr sz="3200" kern="0" dirty="0">
                <a:solidFill>
                  <a:schemeClr val="bg1"/>
                </a:solidFill>
              </a:rPr>
              <a:t>01</a:t>
            </a:r>
          </a:p>
        </p:txBody>
      </p:sp>
      <p:sp>
        <p:nvSpPr>
          <p:cNvPr id="92" name="Oval 91">
            <a:extLst>
              <a:ext uri="{FF2B5EF4-FFF2-40B4-BE49-F238E27FC236}">
                <a16:creationId xmlns:a16="http://schemas.microsoft.com/office/drawing/2014/main" id="{8D68FFAB-B111-6940-9F64-521FB4508B45}"/>
              </a:ext>
            </a:extLst>
          </p:cNvPr>
          <p:cNvSpPr/>
          <p:nvPr/>
        </p:nvSpPr>
        <p:spPr>
          <a:xfrm>
            <a:off x="499193" y="934739"/>
            <a:ext cx="671695" cy="671695"/>
          </a:xfrm>
          <a:prstGeom prst="ellipse">
            <a:avLst/>
          </a:prstGeom>
          <a:solidFill>
            <a:srgbClr val="266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en-US" dirty="0"/>
          </a:p>
        </p:txBody>
      </p:sp>
      <p:sp>
        <p:nvSpPr>
          <p:cNvPr id="93" name="TextBox 92">
            <a:extLst>
              <a:ext uri="{FF2B5EF4-FFF2-40B4-BE49-F238E27FC236}">
                <a16:creationId xmlns:a16="http://schemas.microsoft.com/office/drawing/2014/main" id="{16A1CC75-C5B6-31B2-EBA5-D6AB69C31BF5}"/>
              </a:ext>
            </a:extLst>
          </p:cNvPr>
          <p:cNvSpPr txBox="1"/>
          <p:nvPr/>
        </p:nvSpPr>
        <p:spPr>
          <a:xfrm>
            <a:off x="1219711" y="1085921"/>
            <a:ext cx="2492990" cy="369332"/>
          </a:xfrm>
          <a:prstGeom prst="rect">
            <a:avLst/>
          </a:prstGeom>
          <a:noFill/>
        </p:spPr>
        <p:txBody>
          <a:bodyPr wrap="none" rtlCol="0">
            <a:spAutoFit/>
          </a:bodyPr>
          <a:lstStyle/>
          <a:p>
            <a:r>
              <a:rPr lang="en-US" dirty="0" err="1"/>
              <a:t>应用安全面临多重威胁</a:t>
            </a:r>
            <a:endParaRPr lang="en-US" dirty="0"/>
          </a:p>
        </p:txBody>
      </p:sp>
      <p:sp>
        <p:nvSpPr>
          <p:cNvPr id="4" name="Rectangle 3">
            <a:extLst>
              <a:ext uri="{FF2B5EF4-FFF2-40B4-BE49-F238E27FC236}">
                <a16:creationId xmlns:a16="http://schemas.microsoft.com/office/drawing/2014/main" id="{A061DB40-5440-9DAE-06DA-F7F9E0EE4983}"/>
              </a:ext>
            </a:extLst>
          </p:cNvPr>
          <p:cNvSpPr/>
          <p:nvPr/>
        </p:nvSpPr>
        <p:spPr>
          <a:xfrm>
            <a:off x="1045631" y="1025998"/>
            <a:ext cx="2887933" cy="49876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文本框 20">
            <a:extLst>
              <a:ext uri="{FF2B5EF4-FFF2-40B4-BE49-F238E27FC236}">
                <a16:creationId xmlns:a16="http://schemas.microsoft.com/office/drawing/2014/main" id="{BE261FE0-CC3A-F09B-126F-8CDA7D2474E4}"/>
              </a:ext>
            </a:extLst>
          </p:cNvPr>
          <p:cNvSpPr txBox="1"/>
          <p:nvPr/>
        </p:nvSpPr>
        <p:spPr>
          <a:xfrm>
            <a:off x="436510" y="1843825"/>
            <a:ext cx="5618712" cy="13465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b="1" dirty="0">
                <a:solidFill>
                  <a:srgbClr val="2669C4"/>
                </a:solidFill>
                <a:latin typeface="Arial"/>
                <a:ea typeface="微软雅黑"/>
              </a:rPr>
              <a:t>新型攻击方式层出不穷</a:t>
            </a:r>
            <a:r>
              <a:rPr lang="zh-CN" altLang="en-US" sz="1400" dirty="0">
                <a:solidFill>
                  <a:srgbClr val="000000"/>
                </a:solidFill>
                <a:latin typeface="Arial"/>
                <a:ea typeface="微软雅黑"/>
              </a:rPr>
              <a:t>：多重新型攻击导致传统</a:t>
            </a:r>
            <a:r>
              <a:rPr lang="en-US" altLang="zh-CN" sz="1400" dirty="0">
                <a:solidFill>
                  <a:srgbClr val="000000"/>
                </a:solidFill>
                <a:latin typeface="Arial"/>
                <a:ea typeface="微软雅黑"/>
              </a:rPr>
              <a:t>WAF</a:t>
            </a:r>
            <a:r>
              <a:rPr lang="zh-CN" altLang="en-US" sz="1400" dirty="0">
                <a:solidFill>
                  <a:srgbClr val="000000"/>
                </a:solidFill>
                <a:latin typeface="Arial"/>
                <a:ea typeface="微软雅黑"/>
              </a:rPr>
              <a:t>可靠性降低</a:t>
            </a:r>
            <a:endParaRPr lang="en-HK" altLang="zh-CN" sz="1400" dirty="0">
              <a:solidFill>
                <a:srgbClr val="000000"/>
              </a:solidFill>
              <a:latin typeface="Arial"/>
              <a:ea typeface="微软雅黑"/>
            </a:endParaRPr>
          </a:p>
          <a:p>
            <a:pPr marL="285750" indent="-285750">
              <a:lnSpc>
                <a:spcPct val="150000"/>
              </a:lnSpc>
              <a:buFont typeface="Arial" panose="020B0604020202020204" pitchFamily="34" charset="0"/>
              <a:buChar char="•"/>
            </a:pPr>
            <a:r>
              <a:rPr lang="en-US" altLang="zh-CN" sz="1400" b="1" dirty="0">
                <a:solidFill>
                  <a:srgbClr val="2669C4"/>
                </a:solidFill>
                <a:latin typeface="Arial"/>
                <a:ea typeface="微软雅黑"/>
              </a:rPr>
              <a:t>Web</a:t>
            </a:r>
            <a:r>
              <a:rPr lang="zh-CN" altLang="en-US" sz="1400" b="1" dirty="0">
                <a:solidFill>
                  <a:srgbClr val="2669C4"/>
                </a:solidFill>
                <a:latin typeface="Arial"/>
                <a:ea typeface="微软雅黑"/>
              </a:rPr>
              <a:t>漏洞难以鉴别</a:t>
            </a:r>
            <a:r>
              <a:rPr lang="zh-CN" altLang="en-US" sz="1400" dirty="0">
                <a:solidFill>
                  <a:srgbClr val="000000"/>
                </a:solidFill>
                <a:latin typeface="Arial"/>
                <a:ea typeface="微软雅黑"/>
              </a:rPr>
              <a:t>：恶意流量伪装性增大，传统</a:t>
            </a:r>
            <a:r>
              <a:rPr lang="en-US" altLang="zh-CN" sz="1400" dirty="0">
                <a:solidFill>
                  <a:srgbClr val="000000"/>
                </a:solidFill>
                <a:latin typeface="Arial"/>
                <a:ea typeface="微软雅黑"/>
              </a:rPr>
              <a:t>WAF</a:t>
            </a:r>
            <a:r>
              <a:rPr lang="zh-CN" altLang="en-US" sz="1400" dirty="0">
                <a:solidFill>
                  <a:srgbClr val="000000"/>
                </a:solidFill>
                <a:latin typeface="Arial"/>
                <a:ea typeface="微软雅黑"/>
              </a:rPr>
              <a:t>不易防护</a:t>
            </a:r>
            <a:endParaRPr lang="en-HK" altLang="zh-CN" sz="1400" dirty="0">
              <a:solidFill>
                <a:srgbClr val="000000"/>
              </a:solidFill>
              <a:latin typeface="Arial"/>
              <a:ea typeface="微软雅黑"/>
            </a:endParaRPr>
          </a:p>
          <a:p>
            <a:pPr marL="285750" indent="-285750">
              <a:lnSpc>
                <a:spcPct val="150000"/>
              </a:lnSpc>
              <a:buFont typeface="Arial" panose="020B0604020202020204" pitchFamily="34" charset="0"/>
              <a:buChar char="•"/>
            </a:pPr>
            <a:r>
              <a:rPr lang="zh-CN" altLang="en-US" sz="1400" b="1" dirty="0">
                <a:solidFill>
                  <a:srgbClr val="2669C4"/>
                </a:solidFill>
                <a:latin typeface="Arial"/>
                <a:ea typeface="微软雅黑"/>
              </a:rPr>
              <a:t>应用程序接入渠道愈加丰富</a:t>
            </a:r>
            <a:r>
              <a:rPr lang="zh-CN" altLang="en-US" sz="1400" dirty="0">
                <a:solidFill>
                  <a:srgbClr val="000000"/>
                </a:solidFill>
                <a:latin typeface="Arial"/>
                <a:ea typeface="微软雅黑"/>
              </a:rPr>
              <a:t>：应用程序可部署在本地、云上、混合云上，越来越多</a:t>
            </a:r>
            <a:r>
              <a:rPr lang="en-US" altLang="zh-CN" sz="1400" dirty="0">
                <a:solidFill>
                  <a:srgbClr val="000000"/>
                </a:solidFill>
                <a:latin typeface="Arial"/>
                <a:ea typeface="微软雅黑"/>
              </a:rPr>
              <a:t>API</a:t>
            </a:r>
            <a:r>
              <a:rPr lang="zh-CN" altLang="en-US" sz="1400" dirty="0">
                <a:solidFill>
                  <a:srgbClr val="000000"/>
                </a:solidFill>
                <a:latin typeface="Arial"/>
                <a:ea typeface="微软雅黑"/>
              </a:rPr>
              <a:t>接口被调用，</a:t>
            </a:r>
            <a:r>
              <a:rPr lang="en-US" altLang="zh-CN" sz="1400" dirty="0">
                <a:solidFill>
                  <a:srgbClr val="000000"/>
                </a:solidFill>
                <a:latin typeface="Arial"/>
                <a:ea typeface="微软雅黑"/>
              </a:rPr>
              <a:t>API</a:t>
            </a:r>
            <a:r>
              <a:rPr lang="zh-CN" altLang="en-US" sz="1400" dirty="0">
                <a:solidFill>
                  <a:srgbClr val="000000"/>
                </a:solidFill>
                <a:latin typeface="Arial"/>
                <a:ea typeface="微软雅黑"/>
              </a:rPr>
              <a:t>的敞口风险不断增加</a:t>
            </a:r>
            <a:endParaRPr lang="en-HK" altLang="zh-CN" sz="1400" dirty="0">
              <a:solidFill>
                <a:srgbClr val="000000"/>
              </a:solidFill>
              <a:latin typeface="Arial"/>
              <a:ea typeface="微软雅黑"/>
            </a:endParaRPr>
          </a:p>
        </p:txBody>
      </p:sp>
      <p:graphicFrame>
        <p:nvGraphicFramePr>
          <p:cNvPr id="95" name="Chart 94">
            <a:extLst>
              <a:ext uri="{FF2B5EF4-FFF2-40B4-BE49-F238E27FC236}">
                <a16:creationId xmlns:a16="http://schemas.microsoft.com/office/drawing/2014/main" id="{642F812A-4C2B-10F9-947F-6F1E5848DE32}"/>
              </a:ext>
            </a:extLst>
          </p:cNvPr>
          <p:cNvGraphicFramePr>
            <a:graphicFrameLocks/>
          </p:cNvGraphicFramePr>
          <p:nvPr>
            <p:extLst>
              <p:ext uri="{D42A27DB-BD31-4B8C-83A1-F6EECF244321}">
                <p14:modId xmlns:p14="http://schemas.microsoft.com/office/powerpoint/2010/main" val="1403013346"/>
              </p:ext>
            </p:extLst>
          </p:nvPr>
        </p:nvGraphicFramePr>
        <p:xfrm>
          <a:off x="6496866" y="1480730"/>
          <a:ext cx="4965698" cy="2304381"/>
        </p:xfrm>
        <a:graphic>
          <a:graphicData uri="http://schemas.openxmlformats.org/drawingml/2006/chart">
            <c:chart xmlns:c="http://schemas.openxmlformats.org/drawingml/2006/chart" xmlns:r="http://schemas.openxmlformats.org/officeDocument/2006/relationships" r:id="rId9"/>
          </a:graphicData>
        </a:graphic>
      </p:graphicFrame>
      <p:sp>
        <p:nvSpPr>
          <p:cNvPr id="98" name="Oval 97">
            <a:extLst>
              <a:ext uri="{FF2B5EF4-FFF2-40B4-BE49-F238E27FC236}">
                <a16:creationId xmlns:a16="http://schemas.microsoft.com/office/drawing/2014/main" id="{3560DE29-1BB9-E04B-B54F-5959E2758417}"/>
              </a:ext>
            </a:extLst>
          </p:cNvPr>
          <p:cNvSpPr/>
          <p:nvPr/>
        </p:nvSpPr>
        <p:spPr>
          <a:xfrm>
            <a:off x="7036297" y="934739"/>
            <a:ext cx="671695" cy="671695"/>
          </a:xfrm>
          <a:prstGeom prst="ellipse">
            <a:avLst/>
          </a:prstGeom>
          <a:solidFill>
            <a:srgbClr val="266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en-US" dirty="0"/>
          </a:p>
        </p:txBody>
      </p:sp>
      <p:sp>
        <p:nvSpPr>
          <p:cNvPr id="99" name="TextBox 98">
            <a:extLst>
              <a:ext uri="{FF2B5EF4-FFF2-40B4-BE49-F238E27FC236}">
                <a16:creationId xmlns:a16="http://schemas.microsoft.com/office/drawing/2014/main" id="{D81381CB-BA81-0DBA-9041-59885C82F832}"/>
              </a:ext>
            </a:extLst>
          </p:cNvPr>
          <p:cNvSpPr txBox="1"/>
          <p:nvPr/>
        </p:nvSpPr>
        <p:spPr>
          <a:xfrm>
            <a:off x="7756815" y="1085921"/>
            <a:ext cx="2501647" cy="369332"/>
          </a:xfrm>
          <a:prstGeom prst="rect">
            <a:avLst/>
          </a:prstGeom>
          <a:noFill/>
        </p:spPr>
        <p:txBody>
          <a:bodyPr wrap="none" rtlCol="0">
            <a:spAutoFit/>
          </a:bodyPr>
          <a:lstStyle/>
          <a:p>
            <a:r>
              <a:rPr lang="en-US" altLang="zh-CN" dirty="0"/>
              <a:t>Web</a:t>
            </a:r>
            <a:r>
              <a:rPr lang="zh-CN" altLang="en-US" dirty="0"/>
              <a:t>漏洞比例逐年增加</a:t>
            </a:r>
            <a:endParaRPr lang="en-US" dirty="0"/>
          </a:p>
        </p:txBody>
      </p:sp>
      <p:sp>
        <p:nvSpPr>
          <p:cNvPr id="100" name="Rectangle 99">
            <a:extLst>
              <a:ext uri="{FF2B5EF4-FFF2-40B4-BE49-F238E27FC236}">
                <a16:creationId xmlns:a16="http://schemas.microsoft.com/office/drawing/2014/main" id="{07FB1673-C8A9-CD81-84B5-9EEAAA1CEDF8}"/>
              </a:ext>
            </a:extLst>
          </p:cNvPr>
          <p:cNvSpPr/>
          <p:nvPr/>
        </p:nvSpPr>
        <p:spPr>
          <a:xfrm>
            <a:off x="7582735" y="1025998"/>
            <a:ext cx="2887933" cy="49876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BC1EBBF7-32F6-AA93-86B2-945F0589B795}"/>
              </a:ext>
            </a:extLst>
          </p:cNvPr>
          <p:cNvSpPr txBox="1"/>
          <p:nvPr/>
        </p:nvSpPr>
        <p:spPr>
          <a:xfrm>
            <a:off x="428298" y="4619033"/>
            <a:ext cx="5618712" cy="19928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HK" sz="1400" b="1" dirty="0" err="1">
                <a:solidFill>
                  <a:srgbClr val="2669C4"/>
                </a:solidFill>
                <a:latin typeface="Arial"/>
                <a:ea typeface="微软雅黑"/>
              </a:rPr>
              <a:t>DDoS攻击</a:t>
            </a:r>
            <a:r>
              <a:rPr lang="zh-CN" altLang="en-US" sz="1400" dirty="0">
                <a:solidFill>
                  <a:srgbClr val="000000"/>
                </a:solidFill>
                <a:latin typeface="Arial"/>
                <a:ea typeface="微软雅黑"/>
              </a:rPr>
              <a:t>：黑客们对多家银行网站实施了一系列的</a:t>
            </a:r>
            <a:r>
              <a:rPr lang="en-HK" sz="1400" dirty="0">
                <a:solidFill>
                  <a:srgbClr val="000000"/>
                </a:solidFill>
                <a:latin typeface="Arial"/>
                <a:ea typeface="微软雅黑"/>
              </a:rPr>
              <a:t>DDoS</a:t>
            </a:r>
            <a:r>
              <a:rPr lang="zh-CN" altLang="en-US" sz="1400" dirty="0">
                <a:solidFill>
                  <a:srgbClr val="000000"/>
                </a:solidFill>
                <a:latin typeface="Arial"/>
                <a:ea typeface="微软雅黑"/>
              </a:rPr>
              <a:t>攻击，导致银行网络系统陷入了半小时的瘫痪状态，无法进行正常工作</a:t>
            </a:r>
            <a:endParaRPr lang="en-HK" altLang="zh-CN" sz="1400" dirty="0">
              <a:solidFill>
                <a:srgbClr val="000000"/>
              </a:solidFill>
              <a:latin typeface="Arial"/>
              <a:ea typeface="微软雅黑"/>
            </a:endParaRPr>
          </a:p>
          <a:p>
            <a:pPr marL="285750" indent="-285750">
              <a:lnSpc>
                <a:spcPct val="150000"/>
              </a:lnSpc>
              <a:buFont typeface="Arial" panose="020B0604020202020204" pitchFamily="34" charset="0"/>
              <a:buChar char="•"/>
            </a:pPr>
            <a:r>
              <a:rPr lang="en-US" sz="1400" b="1" dirty="0" err="1">
                <a:solidFill>
                  <a:srgbClr val="2669C4"/>
                </a:solidFill>
                <a:latin typeface="Arial"/>
                <a:ea typeface="微软雅黑"/>
              </a:rPr>
              <a:t>恶意爬虫攻击</a:t>
            </a:r>
            <a:r>
              <a:rPr lang="zh-CN" altLang="en-US" sz="1400" dirty="0">
                <a:solidFill>
                  <a:srgbClr val="000000"/>
                </a:solidFill>
                <a:latin typeface="Arial"/>
                <a:ea typeface="微软雅黑"/>
              </a:rPr>
              <a:t>：利用某恶意爬虫软件对某市居住证系统进行攻击，查询房屋信息</a:t>
            </a:r>
            <a:endParaRPr lang="en-HK" altLang="zh-CN" sz="1400" dirty="0">
              <a:solidFill>
                <a:srgbClr val="000000"/>
              </a:solidFill>
              <a:latin typeface="Arial"/>
              <a:ea typeface="微软雅黑"/>
            </a:endParaRPr>
          </a:p>
          <a:p>
            <a:pPr marL="285750" indent="-285750">
              <a:lnSpc>
                <a:spcPct val="150000"/>
              </a:lnSpc>
              <a:buFont typeface="Arial" panose="020B0604020202020204" pitchFamily="34" charset="0"/>
              <a:buChar char="•"/>
            </a:pPr>
            <a:r>
              <a:rPr lang="zh-CN" altLang="en-US" sz="1400" b="1" dirty="0">
                <a:solidFill>
                  <a:srgbClr val="2669C4"/>
                </a:solidFill>
                <a:latin typeface="Arial"/>
                <a:ea typeface="微软雅黑"/>
              </a:rPr>
              <a:t>网页篡改事件</a:t>
            </a:r>
            <a:r>
              <a:rPr lang="zh-CN" altLang="en-US" sz="1400" dirty="0">
                <a:solidFill>
                  <a:srgbClr val="000000"/>
                </a:solidFill>
                <a:latin typeface="Arial"/>
                <a:ea typeface="微软雅黑"/>
              </a:rPr>
              <a:t>：某公司网站出现涉黄有害信息。该网站因长期未维护而导致被篡改，损害公司形象</a:t>
            </a:r>
            <a:endParaRPr lang="en-US" sz="1400" dirty="0">
              <a:solidFill>
                <a:srgbClr val="000000"/>
              </a:solidFill>
              <a:latin typeface="Arial"/>
              <a:ea typeface="微软雅黑"/>
            </a:endParaRPr>
          </a:p>
        </p:txBody>
      </p:sp>
      <p:sp>
        <p:nvSpPr>
          <p:cNvPr id="104" name="Oval 103">
            <a:extLst>
              <a:ext uri="{FF2B5EF4-FFF2-40B4-BE49-F238E27FC236}">
                <a16:creationId xmlns:a16="http://schemas.microsoft.com/office/drawing/2014/main" id="{008A0B05-1C2A-6F38-4C08-1F0B7525754D}"/>
              </a:ext>
            </a:extLst>
          </p:cNvPr>
          <p:cNvSpPr/>
          <p:nvPr/>
        </p:nvSpPr>
        <p:spPr>
          <a:xfrm>
            <a:off x="505308" y="3925456"/>
            <a:ext cx="671695" cy="671695"/>
          </a:xfrm>
          <a:prstGeom prst="ellipse">
            <a:avLst/>
          </a:prstGeom>
          <a:solidFill>
            <a:srgbClr val="266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en-US" dirty="0"/>
          </a:p>
        </p:txBody>
      </p:sp>
      <p:sp>
        <p:nvSpPr>
          <p:cNvPr id="105" name="TextBox 104">
            <a:extLst>
              <a:ext uri="{FF2B5EF4-FFF2-40B4-BE49-F238E27FC236}">
                <a16:creationId xmlns:a16="http://schemas.microsoft.com/office/drawing/2014/main" id="{24BFE8C5-B279-6F0C-A28D-BFA64C6D5B64}"/>
              </a:ext>
            </a:extLst>
          </p:cNvPr>
          <p:cNvSpPr txBox="1"/>
          <p:nvPr/>
        </p:nvSpPr>
        <p:spPr>
          <a:xfrm>
            <a:off x="1473934" y="4076637"/>
            <a:ext cx="2031325" cy="369332"/>
          </a:xfrm>
          <a:prstGeom prst="rect">
            <a:avLst/>
          </a:prstGeom>
          <a:noFill/>
        </p:spPr>
        <p:txBody>
          <a:bodyPr wrap="none" rtlCol="0">
            <a:spAutoFit/>
          </a:bodyPr>
          <a:lstStyle/>
          <a:p>
            <a:r>
              <a:rPr lang="en-US" dirty="0" err="1"/>
              <a:t>网络攻击事件频发</a:t>
            </a:r>
            <a:endParaRPr lang="en-US" dirty="0"/>
          </a:p>
        </p:txBody>
      </p:sp>
      <p:sp>
        <p:nvSpPr>
          <p:cNvPr id="106" name="Rectangle 105">
            <a:extLst>
              <a:ext uri="{FF2B5EF4-FFF2-40B4-BE49-F238E27FC236}">
                <a16:creationId xmlns:a16="http://schemas.microsoft.com/office/drawing/2014/main" id="{01C5FDD3-6901-9897-ED7D-8753A58B4FAD}"/>
              </a:ext>
            </a:extLst>
          </p:cNvPr>
          <p:cNvSpPr/>
          <p:nvPr/>
        </p:nvSpPr>
        <p:spPr>
          <a:xfrm>
            <a:off x="1051746" y="4016715"/>
            <a:ext cx="2887933" cy="49876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26C4544F-F471-853E-0A05-18CC2001EAB9}"/>
              </a:ext>
            </a:extLst>
          </p:cNvPr>
          <p:cNvSpPr/>
          <p:nvPr/>
        </p:nvSpPr>
        <p:spPr>
          <a:xfrm>
            <a:off x="7036297" y="3946095"/>
            <a:ext cx="671695" cy="671695"/>
          </a:xfrm>
          <a:prstGeom prst="ellipse">
            <a:avLst/>
          </a:prstGeom>
          <a:solidFill>
            <a:srgbClr val="266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en-US" dirty="0"/>
          </a:p>
        </p:txBody>
      </p:sp>
      <p:sp>
        <p:nvSpPr>
          <p:cNvPr id="108" name="TextBox 107">
            <a:extLst>
              <a:ext uri="{FF2B5EF4-FFF2-40B4-BE49-F238E27FC236}">
                <a16:creationId xmlns:a16="http://schemas.microsoft.com/office/drawing/2014/main" id="{4BACA8A9-3250-564B-A0A9-4E36700A804F}"/>
              </a:ext>
            </a:extLst>
          </p:cNvPr>
          <p:cNvSpPr txBox="1"/>
          <p:nvPr/>
        </p:nvSpPr>
        <p:spPr>
          <a:xfrm>
            <a:off x="7707992" y="4092966"/>
            <a:ext cx="3459024" cy="369332"/>
          </a:xfrm>
          <a:prstGeom prst="rect">
            <a:avLst/>
          </a:prstGeom>
          <a:noFill/>
        </p:spPr>
        <p:txBody>
          <a:bodyPr wrap="none" rtlCol="0">
            <a:spAutoFit/>
          </a:bodyPr>
          <a:lstStyle/>
          <a:p>
            <a:r>
              <a:rPr lang="en-US" dirty="0" err="1"/>
              <a:t>传统WAF难以满足网络安全需求</a:t>
            </a:r>
            <a:endParaRPr lang="en-US" dirty="0"/>
          </a:p>
        </p:txBody>
      </p:sp>
      <p:sp>
        <p:nvSpPr>
          <p:cNvPr id="109" name="Rectangle 108">
            <a:extLst>
              <a:ext uri="{FF2B5EF4-FFF2-40B4-BE49-F238E27FC236}">
                <a16:creationId xmlns:a16="http://schemas.microsoft.com/office/drawing/2014/main" id="{4180EBAA-2DC3-B553-B42F-EEE844211956}"/>
              </a:ext>
            </a:extLst>
          </p:cNvPr>
          <p:cNvSpPr/>
          <p:nvPr/>
        </p:nvSpPr>
        <p:spPr>
          <a:xfrm>
            <a:off x="7582735" y="4037354"/>
            <a:ext cx="3557519" cy="49876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文本框 20">
            <a:extLst>
              <a:ext uri="{FF2B5EF4-FFF2-40B4-BE49-F238E27FC236}">
                <a16:creationId xmlns:a16="http://schemas.microsoft.com/office/drawing/2014/main" id="{7850397C-1C00-A57A-FB28-B4B2AE052CF3}"/>
              </a:ext>
            </a:extLst>
          </p:cNvPr>
          <p:cNvSpPr txBox="1"/>
          <p:nvPr/>
        </p:nvSpPr>
        <p:spPr>
          <a:xfrm>
            <a:off x="6496866" y="4715179"/>
            <a:ext cx="4950850" cy="13465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b="1" dirty="0">
                <a:solidFill>
                  <a:srgbClr val="2669C4"/>
                </a:solidFill>
                <a:latin typeface="Arial"/>
                <a:ea typeface="微软雅黑"/>
              </a:rPr>
              <a:t>响应速度慢</a:t>
            </a:r>
            <a:r>
              <a:rPr lang="zh-CN" altLang="en-US" sz="1400" dirty="0">
                <a:solidFill>
                  <a:srgbClr val="000000"/>
                </a:solidFill>
                <a:latin typeface="Arial"/>
                <a:ea typeface="微软雅黑"/>
              </a:rPr>
              <a:t>：攻击发生后，管理员很难在攻击发生的第一时间做出正确的安全防护动作</a:t>
            </a:r>
            <a:endParaRPr lang="en-HK" altLang="zh-CN" sz="1400" dirty="0">
              <a:solidFill>
                <a:srgbClr val="000000"/>
              </a:solidFill>
              <a:latin typeface="Arial"/>
              <a:ea typeface="微软雅黑"/>
            </a:endParaRPr>
          </a:p>
          <a:p>
            <a:pPr marL="285750" indent="-285750">
              <a:lnSpc>
                <a:spcPct val="150000"/>
              </a:lnSpc>
              <a:buFont typeface="Arial" panose="020B0604020202020204" pitchFamily="34" charset="0"/>
              <a:buChar char="•"/>
            </a:pPr>
            <a:r>
              <a:rPr lang="zh-CN" altLang="en-US" sz="1400" b="1" dirty="0">
                <a:solidFill>
                  <a:srgbClr val="2669C4"/>
                </a:solidFill>
                <a:latin typeface="Arial"/>
                <a:ea typeface="微软雅黑"/>
              </a:rPr>
              <a:t>难以闭环</a:t>
            </a:r>
            <a:r>
              <a:rPr lang="zh-CN" altLang="en-US" sz="1400" dirty="0">
                <a:solidFill>
                  <a:srgbClr val="000000"/>
                </a:solidFill>
                <a:latin typeface="Arial"/>
                <a:ea typeface="微软雅黑"/>
              </a:rPr>
              <a:t>：安全设备及安全厂商之间难以统一管理，难以形成闭环</a:t>
            </a:r>
            <a:endParaRPr lang="en-HK" altLang="zh-CN" sz="1400" dirty="0">
              <a:solidFill>
                <a:srgbClr val="000000"/>
              </a:solidFill>
              <a:latin typeface="Arial"/>
              <a:ea typeface="微软雅黑"/>
            </a:endParaRPr>
          </a:p>
        </p:txBody>
      </p:sp>
    </p:spTree>
    <p:custDataLst>
      <p:tags r:id="rId1"/>
    </p:custDataLst>
    <p:extLst>
      <p:ext uri="{BB962C8B-B14F-4D97-AF65-F5344CB8AC3E}">
        <p14:creationId xmlns:p14="http://schemas.microsoft.com/office/powerpoint/2010/main" val="4120423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文本框 42">
            <a:extLst>
              <a:ext uri="{FF2B5EF4-FFF2-40B4-BE49-F238E27FC236}">
                <a16:creationId xmlns:a16="http://schemas.microsoft.com/office/drawing/2014/main" id="{8153241B-D591-B1C0-E707-BF595898849D}"/>
              </a:ext>
            </a:extLst>
          </p:cNvPr>
          <p:cNvSpPr txBox="1"/>
          <p:nvPr/>
        </p:nvSpPr>
        <p:spPr>
          <a:xfrm>
            <a:off x="6477251" y="4499134"/>
            <a:ext cx="5630077" cy="2314544"/>
          </a:xfrm>
          <a:prstGeom prst="rect">
            <a:avLst/>
          </a:prstGeom>
          <a:noFill/>
          <a:ln>
            <a:solidFill>
              <a:sysClr val="windowText" lastClr="000000"/>
            </a:solidFill>
            <a:prstDash val="dash"/>
          </a:ln>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HK" altLang="zh-CN" sz="1400" b="0" i="0" u="none" strike="noStrike" kern="1200" cap="none" spc="0" normalizeH="0" baseline="0" noProof="0" dirty="0">
              <a:ln>
                <a:noFill/>
              </a:ln>
              <a:solidFill>
                <a:srgbClr val="000000"/>
              </a:solidFill>
              <a:effectLst/>
              <a:uLnTx/>
              <a:uFillTx/>
              <a:latin typeface="Arial"/>
              <a:ea typeface="微软雅黑"/>
              <a:cs typeface="+mn-cs"/>
              <a:sym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HK" altLang="zh-CN" sz="1400" dirty="0">
              <a:solidFill>
                <a:srgbClr val="000000"/>
              </a:solidFill>
              <a:latin typeface="Arial"/>
              <a:ea typeface="微软雅黑"/>
              <a:sym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HK" altLang="zh-CN" sz="1400" b="0" i="0" u="none" strike="noStrike" kern="1200" cap="none" spc="0" normalizeH="0" baseline="0" noProof="0" dirty="0">
              <a:ln>
                <a:noFill/>
              </a:ln>
              <a:solidFill>
                <a:srgbClr val="000000"/>
              </a:solidFill>
              <a:effectLst/>
              <a:uLnTx/>
              <a:uFillTx/>
              <a:latin typeface="Arial"/>
              <a:ea typeface="微软雅黑"/>
              <a:cs typeface="+mn-cs"/>
              <a:sym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HK" altLang="zh-CN" sz="1400" dirty="0">
              <a:solidFill>
                <a:srgbClr val="000000"/>
              </a:solidFill>
              <a:latin typeface="Arial"/>
              <a:ea typeface="微软雅黑"/>
              <a:sym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HK" altLang="zh-CN" sz="1400" b="0" i="0" u="none" strike="noStrike" kern="1200" cap="none" spc="0" normalizeH="0" baseline="0" noProof="0" dirty="0">
              <a:ln>
                <a:noFill/>
              </a:ln>
              <a:solidFill>
                <a:srgbClr val="000000"/>
              </a:solidFill>
              <a:effectLst/>
              <a:uLnTx/>
              <a:uFillTx/>
              <a:latin typeface="Arial"/>
              <a:ea typeface="微软雅黑"/>
              <a:cs typeface="+mn-cs"/>
              <a:sym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HK" altLang="zh-CN" sz="1400" dirty="0">
              <a:solidFill>
                <a:srgbClr val="000000"/>
              </a:solidFill>
              <a:latin typeface="Arial"/>
              <a:ea typeface="微软雅黑"/>
              <a:sym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HK" altLang="zh-CN" sz="1400" dirty="0">
              <a:solidFill>
                <a:srgbClr val="000000"/>
              </a:solidFill>
              <a:latin typeface="Arial"/>
              <a:ea typeface="微软雅黑"/>
              <a:sym typeface="Times New Roman" panose="02020603050405020304" pitchFamily="18" charset="0"/>
            </a:endParaRPr>
          </a:p>
        </p:txBody>
      </p:sp>
      <p:sp>
        <p:nvSpPr>
          <p:cNvPr id="52" name="Rectangle 51">
            <a:extLst>
              <a:ext uri="{FF2B5EF4-FFF2-40B4-BE49-F238E27FC236}">
                <a16:creationId xmlns:a16="http://schemas.microsoft.com/office/drawing/2014/main" id="{E25DA202-B72C-E8DF-1990-8DFB3E45FB0D}"/>
              </a:ext>
            </a:extLst>
          </p:cNvPr>
          <p:cNvSpPr/>
          <p:nvPr/>
        </p:nvSpPr>
        <p:spPr>
          <a:xfrm>
            <a:off x="110102" y="4053152"/>
            <a:ext cx="4852610" cy="367806"/>
          </a:xfrm>
          <a:prstGeom prst="rect">
            <a:avLst/>
          </a:prstGeom>
          <a:solidFill>
            <a:srgbClr val="2094CF">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2" name="图片 1" descr="1psd"/>
          <p:cNvPicPr>
            <a:picLocks noChangeAspect="1"/>
          </p:cNvPicPr>
          <p:nvPr/>
        </p:nvPicPr>
        <p:blipFill>
          <a:blip r:embed="rId5"/>
          <a:srcRect l="171" t="29809" r="223" b="4968"/>
          <a:stretch>
            <a:fillRect/>
          </a:stretch>
        </p:blipFill>
        <p:spPr>
          <a:xfrm>
            <a:off x="0" y="0"/>
            <a:ext cx="12192000" cy="650240"/>
          </a:xfrm>
          <a:prstGeom prst="rect">
            <a:avLst/>
          </a:prstGeom>
        </p:spPr>
      </p:pic>
      <p:pic>
        <p:nvPicPr>
          <p:cNvPr id="6" name="图片 5" descr="会议名称">
            <a:extLst>
              <a:ext uri="{FF2B5EF4-FFF2-40B4-BE49-F238E27FC236}">
                <a16:creationId xmlns:a16="http://schemas.microsoft.com/office/drawing/2014/main" id="{38B23AF3-D0B3-4048-3B17-C7CB955474BC}"/>
              </a:ext>
            </a:extLst>
          </p:cNvPr>
          <p:cNvPicPr>
            <a:picLocks noChangeAspect="1"/>
          </p:cNvPicPr>
          <p:nvPr/>
        </p:nvPicPr>
        <p:blipFill>
          <a:blip r:embed="rId6"/>
          <a:stretch>
            <a:fillRect/>
          </a:stretch>
        </p:blipFill>
        <p:spPr>
          <a:xfrm>
            <a:off x="9889066" y="135396"/>
            <a:ext cx="2201682" cy="230681"/>
          </a:xfrm>
          <a:prstGeom prst="rect">
            <a:avLst/>
          </a:prstGeom>
        </p:spPr>
      </p:pic>
      <p:pic>
        <p:nvPicPr>
          <p:cNvPr id="7" name="图片 6" descr="时间地点">
            <a:extLst>
              <a:ext uri="{FF2B5EF4-FFF2-40B4-BE49-F238E27FC236}">
                <a16:creationId xmlns:a16="http://schemas.microsoft.com/office/drawing/2014/main" id="{B7EC4616-E475-EEE9-5A1C-FABCACE967FA}"/>
              </a:ext>
            </a:extLst>
          </p:cNvPr>
          <p:cNvPicPr>
            <a:picLocks noChangeAspect="1"/>
          </p:cNvPicPr>
          <p:nvPr/>
        </p:nvPicPr>
        <p:blipFill>
          <a:blip r:embed="rId7"/>
          <a:stretch>
            <a:fillRect/>
          </a:stretch>
        </p:blipFill>
        <p:spPr>
          <a:xfrm>
            <a:off x="10223237" y="426643"/>
            <a:ext cx="1517402" cy="149660"/>
          </a:xfrm>
          <a:prstGeom prst="rect">
            <a:avLst/>
          </a:prstGeom>
        </p:spPr>
      </p:pic>
      <p:pic>
        <p:nvPicPr>
          <p:cNvPr id="8" name="图片 7" descr="可信安全">
            <a:extLst>
              <a:ext uri="{FF2B5EF4-FFF2-40B4-BE49-F238E27FC236}">
                <a16:creationId xmlns:a16="http://schemas.microsoft.com/office/drawing/2014/main" id="{4E89E148-CA3A-F2BE-FE11-444DA45DAE1B}"/>
              </a:ext>
            </a:extLst>
          </p:cNvPr>
          <p:cNvPicPr>
            <a:picLocks noChangeAspect="1"/>
          </p:cNvPicPr>
          <p:nvPr/>
        </p:nvPicPr>
        <p:blipFill>
          <a:blip r:embed="rId8"/>
          <a:stretch>
            <a:fillRect/>
          </a:stretch>
        </p:blipFill>
        <p:spPr>
          <a:xfrm>
            <a:off x="8010549" y="121525"/>
            <a:ext cx="1699260" cy="389890"/>
          </a:xfrm>
          <a:prstGeom prst="rect">
            <a:avLst/>
          </a:prstGeom>
        </p:spPr>
      </p:pic>
      <p:sp>
        <p:nvSpPr>
          <p:cNvPr id="11" name="标题 2">
            <a:extLst>
              <a:ext uri="{FF2B5EF4-FFF2-40B4-BE49-F238E27FC236}">
                <a16:creationId xmlns:a16="http://schemas.microsoft.com/office/drawing/2014/main" id="{4A126198-2CE2-E980-7415-03936A4484BF}"/>
              </a:ext>
            </a:extLst>
          </p:cNvPr>
          <p:cNvSpPr txBox="1">
            <a:spLocks/>
          </p:cNvSpPr>
          <p:nvPr>
            <p:custDataLst>
              <p:tags r:id="rId2"/>
            </p:custDataLst>
          </p:nvPr>
        </p:nvSpPr>
        <p:spPr>
          <a:xfrm>
            <a:off x="238067" y="160063"/>
            <a:ext cx="10968990" cy="381635"/>
          </a:xfrm>
          <a:prstGeom prst="rect">
            <a:avLst/>
          </a:prstGeom>
        </p:spPr>
        <p:txBody>
          <a:bodyPr vert="horz" lIns="90000" tIns="46800" rIns="90000" bIns="46800" rtlCol="0" anchor="ctr" anchorCtr="0">
            <a:no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HK" sz="18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云安全</a:t>
            </a:r>
            <a:r>
              <a:rPr kumimoji="0" lang="zh-CN" altLang="en-US" sz="18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备受重视，</a:t>
            </a:r>
            <a:r>
              <a:rPr kumimoji="0" lang="zh-CN" altLang="en-HK" sz="18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安全</a:t>
            </a:r>
            <a:r>
              <a:rPr kumimoji="0" lang="zh-CN" altLang="en-US" sz="18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建设向云上应用业务延伸</a:t>
            </a:r>
          </a:p>
        </p:txBody>
      </p:sp>
      <p:sp>
        <p:nvSpPr>
          <p:cNvPr id="33" name="文本框 58">
            <a:extLst>
              <a:ext uri="{FF2B5EF4-FFF2-40B4-BE49-F238E27FC236}">
                <a16:creationId xmlns:a16="http://schemas.microsoft.com/office/drawing/2014/main" id="{B7931A75-05D5-E4B9-D306-7C9F39279758}"/>
              </a:ext>
            </a:extLst>
          </p:cNvPr>
          <p:cNvSpPr txBox="1"/>
          <p:nvPr/>
        </p:nvSpPr>
        <p:spPr>
          <a:xfrm>
            <a:off x="259001" y="1305723"/>
            <a:ext cx="3676870"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mn-cs"/>
                <a:sym typeface="Times New Roman" panose="02020603050405020304" pitchFamily="18" charset="0"/>
              </a:rPr>
              <a:t>《“</a:t>
            </a: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mn-cs"/>
                <a:sym typeface="Times New Roman" panose="02020603050405020304" pitchFamily="18" charset="0"/>
              </a:rPr>
              <a:t>十四五”规划</a:t>
            </a: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mn-cs"/>
                <a:sym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9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mn-cs"/>
              <a:sym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FFFFFF">
                    <a:lumMod val="50000"/>
                  </a:srgbClr>
                </a:solidFill>
                <a:effectLst/>
                <a:uLnTx/>
                <a:uFillTx/>
                <a:latin typeface="Times New Roman" panose="02020603050405020304" pitchFamily="18" charset="0"/>
                <a:ea typeface="微软雅黑"/>
                <a:cs typeface="+mn-cs"/>
                <a:sym typeface="Times New Roman" panose="02020603050405020304" pitchFamily="18" charset="0"/>
              </a:rPr>
              <a:t>加强网络安全风险评估和审查。加强网络安全基础设施建设，强化跨领域网络安全信息共享和工作协同，</a:t>
            </a:r>
            <a:r>
              <a:rPr kumimoji="0" lang="zh-CN" altLang="en-US" sz="1100" b="1" i="0" u="none" strike="noStrike" kern="1200" cap="none" spc="0" normalizeH="0" baseline="0" noProof="0" dirty="0">
                <a:ln>
                  <a:noFill/>
                </a:ln>
                <a:solidFill>
                  <a:srgbClr val="FFFFFF">
                    <a:lumMod val="50000"/>
                  </a:srgbClr>
                </a:solidFill>
                <a:effectLst/>
                <a:uLnTx/>
                <a:uFillTx/>
                <a:latin typeface="Times New Roman" panose="02020603050405020304" pitchFamily="18" charset="0"/>
                <a:ea typeface="微软雅黑"/>
                <a:cs typeface="+mn-cs"/>
                <a:sym typeface="Times New Roman" panose="02020603050405020304" pitchFamily="18" charset="0"/>
              </a:rPr>
              <a:t>提升网络安全威胁发现、监测预警、应急指挥、攻击溯源能力。</a:t>
            </a:r>
          </a:p>
        </p:txBody>
      </p:sp>
      <p:sp>
        <p:nvSpPr>
          <p:cNvPr id="34" name="文本框 49">
            <a:extLst>
              <a:ext uri="{FF2B5EF4-FFF2-40B4-BE49-F238E27FC236}">
                <a16:creationId xmlns:a16="http://schemas.microsoft.com/office/drawing/2014/main" id="{5EF9DE7A-CCF5-643F-0688-C1EB0D2DA63D}"/>
              </a:ext>
            </a:extLst>
          </p:cNvPr>
          <p:cNvSpPr txBox="1"/>
          <p:nvPr/>
        </p:nvSpPr>
        <p:spPr>
          <a:xfrm>
            <a:off x="8296754" y="2752748"/>
            <a:ext cx="3761829"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mn-cs"/>
                <a:sym typeface="Helvetica Neue"/>
              </a:rPr>
              <a:t>《</a:t>
            </a: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mn-cs"/>
              </a:rPr>
              <a:t>网络安全产业高质量发展三年行动计划</a:t>
            </a: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mn-cs"/>
                <a:sym typeface="Helvetica Neue"/>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9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mn-cs"/>
              <a:sym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FFFFFF">
                    <a:lumMod val="50000"/>
                  </a:srgbClr>
                </a:solidFill>
                <a:effectLst/>
                <a:uLnTx/>
                <a:uFillTx/>
                <a:latin typeface="Times New Roman" panose="02020603050405020304" pitchFamily="18" charset="0"/>
                <a:ea typeface="微软雅黑"/>
                <a:cs typeface="+mn-cs"/>
                <a:sym typeface="Times New Roman" panose="02020603050405020304" pitchFamily="18" charset="0"/>
              </a:rPr>
              <a:t>保障云上资源安全可靠。面向云上业务、应用等服务，提升安全访问服务边缘模型、云</a:t>
            </a:r>
            <a:r>
              <a:rPr kumimoji="0" lang="en-US" altLang="zh-CN" sz="1100" b="0" i="0" u="none" strike="noStrike" kern="1200" cap="none" spc="0" normalizeH="0" baseline="0" noProof="0" dirty="0">
                <a:ln>
                  <a:noFill/>
                </a:ln>
                <a:solidFill>
                  <a:srgbClr val="FFFFFF">
                    <a:lumMod val="50000"/>
                  </a:srgbClr>
                </a:solidFill>
                <a:effectLst/>
                <a:uLnTx/>
                <a:uFillTx/>
                <a:latin typeface="Times New Roman" panose="02020603050405020304" pitchFamily="18" charset="0"/>
                <a:ea typeface="微软雅黑"/>
                <a:cs typeface="+mn-cs"/>
                <a:sym typeface="Times New Roman" panose="02020603050405020304" pitchFamily="18" charset="0"/>
              </a:rPr>
              <a:t>Web</a:t>
            </a:r>
            <a:r>
              <a:rPr kumimoji="0" lang="zh-CN" altLang="en-US" sz="1100" b="0" i="0" u="none" strike="noStrike" kern="1200" cap="none" spc="0" normalizeH="0" baseline="0" noProof="0" dirty="0">
                <a:ln>
                  <a:noFill/>
                </a:ln>
                <a:solidFill>
                  <a:srgbClr val="FFFFFF">
                    <a:lumMod val="50000"/>
                  </a:srgbClr>
                </a:solidFill>
                <a:effectLst/>
                <a:uLnTx/>
                <a:uFillTx/>
                <a:latin typeface="Times New Roman" panose="02020603050405020304" pitchFamily="18" charset="0"/>
                <a:ea typeface="微软雅黑"/>
                <a:cs typeface="+mn-cs"/>
                <a:sym typeface="Times New Roman" panose="02020603050405020304" pitchFamily="18" charset="0"/>
              </a:rPr>
              <a:t>应用防火墙、云上数据保护等安全产品效能，保障云上业务安全运行。</a:t>
            </a:r>
          </a:p>
        </p:txBody>
      </p:sp>
      <p:sp>
        <p:nvSpPr>
          <p:cNvPr id="3" name="TextBox 2">
            <a:extLst>
              <a:ext uri="{FF2B5EF4-FFF2-40B4-BE49-F238E27FC236}">
                <a16:creationId xmlns:a16="http://schemas.microsoft.com/office/drawing/2014/main" id="{50AE9332-CC1F-8BF1-0BCE-0A7164575EF2}"/>
              </a:ext>
            </a:extLst>
          </p:cNvPr>
          <p:cNvSpPr txBox="1"/>
          <p:nvPr/>
        </p:nvSpPr>
        <p:spPr>
          <a:xfrm>
            <a:off x="6562860" y="1454238"/>
            <a:ext cx="26981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mn-cs"/>
              </a:rPr>
              <a:t>《</a:t>
            </a: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mn-cs"/>
              </a:rPr>
              <a:t>网络产品安全漏洞管理规定</a:t>
            </a: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mn-cs"/>
              </a:rPr>
              <a:t>》</a:t>
            </a:r>
            <a:endPar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mn-cs"/>
            </a:endParaRPr>
          </a:p>
        </p:txBody>
      </p:sp>
      <p:sp>
        <p:nvSpPr>
          <p:cNvPr id="4" name="TextBox 3">
            <a:extLst>
              <a:ext uri="{FF2B5EF4-FFF2-40B4-BE49-F238E27FC236}">
                <a16:creationId xmlns:a16="http://schemas.microsoft.com/office/drawing/2014/main" id="{009CD54F-68E0-FDE1-8E9E-BFDD70AA899D}"/>
              </a:ext>
            </a:extLst>
          </p:cNvPr>
          <p:cNvSpPr txBox="1"/>
          <p:nvPr/>
        </p:nvSpPr>
        <p:spPr>
          <a:xfrm>
            <a:off x="5985856" y="1748500"/>
            <a:ext cx="3852181"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FFFFFF">
                    <a:lumMod val="50000"/>
                  </a:srgbClr>
                </a:solidFill>
                <a:effectLst/>
                <a:uLnTx/>
                <a:uFillTx/>
                <a:latin typeface="Times New Roman" panose="02020603050405020304" pitchFamily="18" charset="0"/>
                <a:ea typeface="微软雅黑"/>
                <a:cs typeface="+mn-cs"/>
              </a:rPr>
              <a:t>网络产品提供者、网络运营者和网络产品安全漏洞收集平台应当建立健全网络产品安全漏洞信息接收渠道并保持畅通。</a:t>
            </a:r>
            <a:endParaRPr kumimoji="0" lang="en-US" sz="1100" b="0" i="0" u="none" strike="noStrike" kern="1200" cap="none" spc="0" normalizeH="0" baseline="0" noProof="0" dirty="0">
              <a:ln>
                <a:noFill/>
              </a:ln>
              <a:solidFill>
                <a:srgbClr val="FFFFFF">
                  <a:lumMod val="50000"/>
                </a:srgbClr>
              </a:solidFill>
              <a:effectLst/>
              <a:uLnTx/>
              <a:uFillTx/>
              <a:latin typeface="Times New Roman" panose="02020603050405020304" pitchFamily="18" charset="0"/>
              <a:ea typeface="微软雅黑"/>
              <a:cs typeface="+mn-cs"/>
            </a:endParaRPr>
          </a:p>
        </p:txBody>
      </p:sp>
      <p:grpSp>
        <p:nvGrpSpPr>
          <p:cNvPr id="17" name="Group 16">
            <a:extLst>
              <a:ext uri="{FF2B5EF4-FFF2-40B4-BE49-F238E27FC236}">
                <a16:creationId xmlns:a16="http://schemas.microsoft.com/office/drawing/2014/main" id="{0E9E6618-4A08-6D40-A3E2-F76677FF6C8C}"/>
              </a:ext>
            </a:extLst>
          </p:cNvPr>
          <p:cNvGrpSpPr/>
          <p:nvPr/>
        </p:nvGrpSpPr>
        <p:grpSpPr>
          <a:xfrm>
            <a:off x="3016828" y="2749545"/>
            <a:ext cx="3546032" cy="1047910"/>
            <a:chOff x="3126972" y="3367473"/>
            <a:chExt cx="3546032" cy="1047910"/>
          </a:xfrm>
        </p:grpSpPr>
        <p:sp>
          <p:nvSpPr>
            <p:cNvPr id="36" name="TextBox 35">
              <a:extLst>
                <a:ext uri="{FF2B5EF4-FFF2-40B4-BE49-F238E27FC236}">
                  <a16:creationId xmlns:a16="http://schemas.microsoft.com/office/drawing/2014/main" id="{BDE3CB30-441D-3C5D-6DAA-220BFA162D13}"/>
                </a:ext>
              </a:extLst>
            </p:cNvPr>
            <p:cNvSpPr txBox="1"/>
            <p:nvPr/>
          </p:nvSpPr>
          <p:spPr>
            <a:xfrm>
              <a:off x="3783021" y="3367473"/>
              <a:ext cx="215956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mn-cs"/>
                </a:rPr>
                <a:t>《</a:t>
              </a: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mn-cs"/>
                </a:rPr>
                <a:t>国家标准化发展纲要</a:t>
              </a: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mn-cs"/>
                </a:rPr>
                <a:t>》</a:t>
              </a:r>
              <a:endPar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mn-cs"/>
              </a:endParaRPr>
            </a:p>
          </p:txBody>
        </p:sp>
        <p:sp>
          <p:nvSpPr>
            <p:cNvPr id="38" name="TextBox 37">
              <a:extLst>
                <a:ext uri="{FF2B5EF4-FFF2-40B4-BE49-F238E27FC236}">
                  <a16:creationId xmlns:a16="http://schemas.microsoft.com/office/drawing/2014/main" id="{2161DF62-1AC0-ADBC-0D0A-D10920C54C11}"/>
                </a:ext>
              </a:extLst>
            </p:cNvPr>
            <p:cNvSpPr txBox="1"/>
            <p:nvPr/>
          </p:nvSpPr>
          <p:spPr>
            <a:xfrm>
              <a:off x="3126972" y="3645942"/>
              <a:ext cx="354603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FFFFFF">
                      <a:lumMod val="50000"/>
                    </a:srgbClr>
                  </a:solidFill>
                  <a:effectLst/>
                  <a:uLnTx/>
                  <a:uFillTx/>
                  <a:latin typeface="Times New Roman" panose="02020603050405020304" pitchFamily="18" charset="0"/>
                  <a:ea typeface="微软雅黑"/>
                  <a:cs typeface="+mn-cs"/>
                </a:rPr>
                <a:t>加快数字社会、数字政府、营商环境标准化建设，完善市场要素交易标准，促进高标准市场体系建设。强化信用信息采集与使用、数据安全和个人信息保护、网络安全保障体系和能力建设等领域标准的制定实施</a:t>
              </a:r>
              <a:endParaRPr kumimoji="0" lang="en-US" sz="1100" b="0" i="0" u="none" strike="noStrike" kern="1200" cap="none" spc="0" normalizeH="0" baseline="0" noProof="0" dirty="0">
                <a:ln>
                  <a:noFill/>
                </a:ln>
                <a:solidFill>
                  <a:srgbClr val="FFFFFF">
                    <a:lumMod val="50000"/>
                  </a:srgbClr>
                </a:solidFill>
                <a:effectLst/>
                <a:uLnTx/>
                <a:uFillTx/>
                <a:latin typeface="Times New Roman" panose="02020603050405020304" pitchFamily="18" charset="0"/>
                <a:ea typeface="微软雅黑"/>
                <a:cs typeface="+mn-cs"/>
              </a:endParaRPr>
            </a:p>
          </p:txBody>
        </p:sp>
      </p:grpSp>
      <p:sp>
        <p:nvSpPr>
          <p:cNvPr id="44" name="TextBox 43">
            <a:extLst>
              <a:ext uri="{FF2B5EF4-FFF2-40B4-BE49-F238E27FC236}">
                <a16:creationId xmlns:a16="http://schemas.microsoft.com/office/drawing/2014/main" id="{6368981C-2799-8737-C512-5EE501717976}"/>
              </a:ext>
            </a:extLst>
          </p:cNvPr>
          <p:cNvSpPr txBox="1"/>
          <p:nvPr/>
        </p:nvSpPr>
        <p:spPr>
          <a:xfrm>
            <a:off x="126682" y="4074416"/>
            <a:ext cx="485261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solidFill>
                  <a:srgbClr val="2669C4"/>
                </a:solidFill>
                <a:latin typeface="Arial"/>
                <a:ea typeface="微软雅黑"/>
              </a:rPr>
              <a:t>企业云安全建设力度加大</a:t>
            </a:r>
            <a:r>
              <a:rPr lang="zh-CN" altLang="en-US" sz="1400" b="1" dirty="0">
                <a:solidFill>
                  <a:srgbClr val="2669C4"/>
                </a:solidFill>
                <a:latin typeface="Arial"/>
                <a:ea typeface="微软雅黑"/>
              </a:rPr>
              <a:t>，安全建设向云上应用业务延伸。</a:t>
            </a:r>
            <a:endParaRPr lang="en-US" sz="1400" b="1" dirty="0">
              <a:solidFill>
                <a:srgbClr val="2669C4"/>
              </a:solidFill>
              <a:latin typeface="Arial"/>
              <a:ea typeface="微软雅黑"/>
            </a:endParaRPr>
          </a:p>
        </p:txBody>
      </p:sp>
      <p:sp>
        <p:nvSpPr>
          <p:cNvPr id="45" name="文本框 121">
            <a:extLst>
              <a:ext uri="{FF2B5EF4-FFF2-40B4-BE49-F238E27FC236}">
                <a16:creationId xmlns:a16="http://schemas.microsoft.com/office/drawing/2014/main" id="{F6B374F9-0E7C-BBD9-EBAC-28854A07BEF5}"/>
              </a:ext>
            </a:extLst>
          </p:cNvPr>
          <p:cNvSpPr txBox="1"/>
          <p:nvPr/>
        </p:nvSpPr>
        <p:spPr>
          <a:xfrm>
            <a:off x="1326902" y="6095539"/>
            <a:ext cx="2549642" cy="278281"/>
          </a:xfrm>
          <a:prstGeom prst="rect">
            <a:avLst/>
          </a:prstGeom>
          <a:noFill/>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私有云安全投入占</a:t>
            </a:r>
            <a:r>
              <a:rPr kumimoji="0" lang="en-US" altLang="zh-CN" sz="11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IT</a:t>
            </a:r>
            <a:r>
              <a:rPr kumimoji="0" lang="zh-CN" altLang="en-US" sz="11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系统投入的比例</a:t>
            </a:r>
            <a:endParaRPr kumimoji="0" lang="zh-CN" altLang="en-US" sz="11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46" name="文本框 122">
            <a:extLst>
              <a:ext uri="{FF2B5EF4-FFF2-40B4-BE49-F238E27FC236}">
                <a16:creationId xmlns:a16="http://schemas.microsoft.com/office/drawing/2014/main" id="{B8EF97A1-1C84-5773-9785-7C32D0D0F46D}"/>
              </a:ext>
            </a:extLst>
          </p:cNvPr>
          <p:cNvSpPr txBox="1"/>
          <p:nvPr/>
        </p:nvSpPr>
        <p:spPr>
          <a:xfrm>
            <a:off x="259001" y="6373820"/>
            <a:ext cx="3568700" cy="227563"/>
          </a:xfrm>
          <a:prstGeom prst="rect">
            <a:avLst/>
          </a:prstGeom>
          <a:noFill/>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zh-CN" sz="800" b="0" i="0" u="none" strike="noStrike" kern="1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数据来源：</a:t>
            </a:r>
            <a:r>
              <a:rPr kumimoji="0" lang="zh-CN" altLang="en-US" sz="800" b="0" i="0" u="none" strike="noStrike" kern="1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中国信息通信研究院</a:t>
            </a:r>
            <a:endParaRPr kumimoji="0" lang="zh-CN" altLang="zh-CN" sz="800" b="0" i="0" u="none" strike="noStrike" kern="1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47" name="图表 135">
            <a:extLst>
              <a:ext uri="{FF2B5EF4-FFF2-40B4-BE49-F238E27FC236}">
                <a16:creationId xmlns:a16="http://schemas.microsoft.com/office/drawing/2014/main" id="{2DF5653C-7736-809A-23C2-B8A5D6E74843}"/>
              </a:ext>
            </a:extLst>
          </p:cNvPr>
          <p:cNvGraphicFramePr/>
          <p:nvPr>
            <p:extLst>
              <p:ext uri="{D42A27DB-BD31-4B8C-83A1-F6EECF244321}">
                <p14:modId xmlns:p14="http://schemas.microsoft.com/office/powerpoint/2010/main" val="713806882"/>
              </p:ext>
            </p:extLst>
          </p:nvPr>
        </p:nvGraphicFramePr>
        <p:xfrm>
          <a:off x="238067" y="4486573"/>
          <a:ext cx="3465622" cy="1451963"/>
        </p:xfrm>
        <a:graphic>
          <a:graphicData uri="http://schemas.openxmlformats.org/drawingml/2006/chart">
            <c:chart xmlns:c="http://schemas.openxmlformats.org/drawingml/2006/chart" xmlns:r="http://schemas.openxmlformats.org/officeDocument/2006/relationships" r:id="rId9"/>
          </a:graphicData>
        </a:graphic>
      </p:graphicFrame>
      <p:sp>
        <p:nvSpPr>
          <p:cNvPr id="48" name="文本框 123">
            <a:extLst>
              <a:ext uri="{FF2B5EF4-FFF2-40B4-BE49-F238E27FC236}">
                <a16:creationId xmlns:a16="http://schemas.microsoft.com/office/drawing/2014/main" id="{A13AC0EF-48C0-EFD8-C966-1BB58477EBB1}"/>
              </a:ext>
            </a:extLst>
          </p:cNvPr>
          <p:cNvSpPr txBox="1"/>
          <p:nvPr/>
        </p:nvSpPr>
        <p:spPr>
          <a:xfrm>
            <a:off x="4399454" y="4929100"/>
            <a:ext cx="1943950" cy="890693"/>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随着企业对</a:t>
            </a:r>
            <a:r>
              <a:rPr kumimoji="0" lang="zh-CN" altLang="en-US" sz="1200" b="1" i="0" u="none" strike="noStrike" kern="1200" cap="none" spc="0" normalizeH="0" baseline="0" noProof="0" dirty="0">
                <a:ln>
                  <a:noFill/>
                </a:ln>
                <a:solidFill>
                  <a:srgbClr val="4276AA"/>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云安全</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的重视程度增加，相应</a:t>
            </a:r>
            <a:r>
              <a:rPr kumimoji="0" lang="zh-CN" altLang="en-US" sz="1200" b="1" i="0" u="none" strike="noStrike" kern="1200" cap="none" spc="0" normalizeH="0" baseline="0" noProof="0" dirty="0">
                <a:ln>
                  <a:noFill/>
                </a:ln>
                <a:solidFill>
                  <a:srgbClr val="4276AA"/>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投入</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在总</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IT</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投入中的</a:t>
            </a:r>
            <a:r>
              <a:rPr kumimoji="0" lang="zh-CN" altLang="en-US" sz="1200" b="1" i="0" u="none" strike="noStrike" kern="1200" cap="none" spc="0" normalizeH="0" baseline="0" noProof="0" dirty="0">
                <a:ln>
                  <a:noFill/>
                </a:ln>
                <a:solidFill>
                  <a:srgbClr val="4276AA"/>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占比不断提高</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200" b="1" i="0" u="none" strike="noStrike" kern="1200" cap="none" spc="0" normalizeH="0" baseline="0" noProof="0" dirty="0">
              <a:ln>
                <a:noFill/>
              </a:ln>
              <a:solidFill>
                <a:srgbClr val="4276AA"/>
              </a:solidFill>
              <a:effectLst/>
              <a:uLnTx/>
              <a:uFillTx/>
              <a:latin typeface="微软雅黑" panose="020B0503020204020204" pitchFamily="34" charset="-122"/>
              <a:ea typeface="微软雅黑" panose="020B0503020204020204" pitchFamily="34" charset="-122"/>
              <a:cs typeface="+mn-cs"/>
            </a:endParaRPr>
          </a:p>
        </p:txBody>
      </p:sp>
      <p:sp>
        <p:nvSpPr>
          <p:cNvPr id="23" name="文本框 121">
            <a:extLst>
              <a:ext uri="{FF2B5EF4-FFF2-40B4-BE49-F238E27FC236}">
                <a16:creationId xmlns:a16="http://schemas.microsoft.com/office/drawing/2014/main" id="{A2BC9FF4-0A32-D646-A3C5-E96779EBC197}"/>
              </a:ext>
            </a:extLst>
          </p:cNvPr>
          <p:cNvSpPr txBox="1"/>
          <p:nvPr/>
        </p:nvSpPr>
        <p:spPr>
          <a:xfrm>
            <a:off x="7210000" y="6293748"/>
            <a:ext cx="3413164" cy="278281"/>
          </a:xfrm>
          <a:prstGeom prst="rect">
            <a:avLst/>
          </a:prstGeom>
          <a:noFill/>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企业尚未应用公有云的原因</a:t>
            </a:r>
          </a:p>
        </p:txBody>
      </p:sp>
      <p:sp>
        <p:nvSpPr>
          <p:cNvPr id="24" name="文本框 122">
            <a:extLst>
              <a:ext uri="{FF2B5EF4-FFF2-40B4-BE49-F238E27FC236}">
                <a16:creationId xmlns:a16="http://schemas.microsoft.com/office/drawing/2014/main" id="{00258042-FAF1-80E1-3427-8B3CA5FF6013}"/>
              </a:ext>
            </a:extLst>
          </p:cNvPr>
          <p:cNvSpPr txBox="1"/>
          <p:nvPr/>
        </p:nvSpPr>
        <p:spPr>
          <a:xfrm>
            <a:off x="6477251" y="6508886"/>
            <a:ext cx="3431315" cy="227563"/>
          </a:xfrm>
          <a:prstGeom prst="rect">
            <a:avLst/>
          </a:prstGeom>
          <a:noFill/>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800" b="0" i="0" u="none" strike="noStrike" kern="1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数据来源：中国信息通信研究院</a:t>
            </a:r>
            <a:endParaRPr kumimoji="0" lang="en-US" altLang="zh-CN" sz="800" b="0" i="0" u="none" strike="noStrike" kern="1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25" name="图表 25">
            <a:extLst>
              <a:ext uri="{FF2B5EF4-FFF2-40B4-BE49-F238E27FC236}">
                <a16:creationId xmlns:a16="http://schemas.microsoft.com/office/drawing/2014/main" id="{84093008-9D66-CD82-7250-8A771851183D}"/>
              </a:ext>
            </a:extLst>
          </p:cNvPr>
          <p:cNvGraphicFramePr/>
          <p:nvPr>
            <p:extLst>
              <p:ext uri="{D42A27DB-BD31-4B8C-83A1-F6EECF244321}">
                <p14:modId xmlns:p14="http://schemas.microsoft.com/office/powerpoint/2010/main" val="2177505999"/>
              </p:ext>
            </p:extLst>
          </p:nvPr>
        </p:nvGraphicFramePr>
        <p:xfrm>
          <a:off x="6096000" y="4558952"/>
          <a:ext cx="4314782" cy="1677579"/>
        </p:xfrm>
        <a:graphic>
          <a:graphicData uri="http://schemas.openxmlformats.org/drawingml/2006/chart">
            <c:chart xmlns:c="http://schemas.openxmlformats.org/drawingml/2006/chart" xmlns:r="http://schemas.openxmlformats.org/officeDocument/2006/relationships" r:id="rId10"/>
          </a:graphicData>
        </a:graphic>
      </p:graphicFrame>
      <p:sp>
        <p:nvSpPr>
          <p:cNvPr id="26" name="文本框 123">
            <a:extLst>
              <a:ext uri="{FF2B5EF4-FFF2-40B4-BE49-F238E27FC236}">
                <a16:creationId xmlns:a16="http://schemas.microsoft.com/office/drawing/2014/main" id="{24BCF8AB-A582-045C-1D52-6BBE1E2CE196}"/>
              </a:ext>
            </a:extLst>
          </p:cNvPr>
          <p:cNvSpPr txBox="1"/>
          <p:nvPr/>
        </p:nvSpPr>
        <p:spPr>
          <a:xfrm>
            <a:off x="10223237" y="4797903"/>
            <a:ext cx="1867511" cy="144469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4276AA"/>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安全性是企业暂未使用公有云的主要原因</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，在尚未应用公有云的企业中，出于安全性考虑而未使用公有云的企业占比为</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49.4%</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4" name="Group 13">
            <a:extLst>
              <a:ext uri="{FF2B5EF4-FFF2-40B4-BE49-F238E27FC236}">
                <a16:creationId xmlns:a16="http://schemas.microsoft.com/office/drawing/2014/main" id="{FDCADE0E-FB32-613E-4F30-070E61A57B3B}"/>
              </a:ext>
            </a:extLst>
          </p:cNvPr>
          <p:cNvGrpSpPr/>
          <p:nvPr/>
        </p:nvGrpSpPr>
        <p:grpSpPr>
          <a:xfrm>
            <a:off x="521558" y="2277975"/>
            <a:ext cx="11569271" cy="496355"/>
            <a:chOff x="622729" y="2438796"/>
            <a:chExt cx="11569271" cy="496355"/>
          </a:xfrm>
        </p:grpSpPr>
        <p:cxnSp>
          <p:nvCxnSpPr>
            <p:cNvPr id="29" name="直接箭头连接符 51">
              <a:extLst>
                <a:ext uri="{FF2B5EF4-FFF2-40B4-BE49-F238E27FC236}">
                  <a16:creationId xmlns:a16="http://schemas.microsoft.com/office/drawing/2014/main" id="{AA680AC1-3504-4FC5-4A10-DF283F5E1CA3}"/>
                </a:ext>
              </a:extLst>
            </p:cNvPr>
            <p:cNvCxnSpPr>
              <a:cxnSpLocks/>
            </p:cNvCxnSpPr>
            <p:nvPr/>
          </p:nvCxnSpPr>
          <p:spPr>
            <a:xfrm>
              <a:off x="622729" y="2683795"/>
              <a:ext cx="11569271" cy="0"/>
            </a:xfrm>
            <a:prstGeom prst="straightConnector1">
              <a:avLst/>
            </a:prstGeom>
            <a:ln w="76200">
              <a:solidFill>
                <a:srgbClr val="6096E6"/>
              </a:solidFill>
              <a:tailEnd type="triangle"/>
            </a:ln>
          </p:spPr>
          <p:style>
            <a:lnRef idx="2">
              <a:schemeClr val="accent1"/>
            </a:lnRef>
            <a:fillRef idx="0">
              <a:schemeClr val="accent1"/>
            </a:fillRef>
            <a:effectRef idx="1">
              <a:schemeClr val="accent1"/>
            </a:effectRef>
            <a:fontRef idx="minor">
              <a:schemeClr val="tx1"/>
            </a:fontRef>
          </p:style>
        </p:cxnSp>
        <p:cxnSp>
          <p:nvCxnSpPr>
            <p:cNvPr id="30" name="直接箭头连接符 53">
              <a:extLst>
                <a:ext uri="{FF2B5EF4-FFF2-40B4-BE49-F238E27FC236}">
                  <a16:creationId xmlns:a16="http://schemas.microsoft.com/office/drawing/2014/main" id="{825AA576-D766-C738-1457-7DD7C754DC46}"/>
                </a:ext>
              </a:extLst>
            </p:cNvPr>
            <p:cNvCxnSpPr>
              <a:cxnSpLocks/>
            </p:cNvCxnSpPr>
            <p:nvPr/>
          </p:nvCxnSpPr>
          <p:spPr>
            <a:xfrm flipV="1">
              <a:off x="1899773" y="2438796"/>
              <a:ext cx="0" cy="244999"/>
            </a:xfrm>
            <a:prstGeom prst="straightConnector1">
              <a:avLst/>
            </a:prstGeom>
            <a:ln w="76200">
              <a:solidFill>
                <a:srgbClr val="6096E6"/>
              </a:solidFill>
              <a:tailEnd type="triangle"/>
            </a:ln>
          </p:spPr>
          <p:style>
            <a:lnRef idx="2">
              <a:schemeClr val="accent1"/>
            </a:lnRef>
            <a:fillRef idx="0">
              <a:schemeClr val="accent1"/>
            </a:fillRef>
            <a:effectRef idx="1">
              <a:schemeClr val="accent1"/>
            </a:effectRef>
            <a:fontRef idx="minor">
              <a:schemeClr val="tx1"/>
            </a:fontRef>
          </p:style>
        </p:cxnSp>
        <p:cxnSp>
          <p:nvCxnSpPr>
            <p:cNvPr id="35" name="直接箭头连接符 54">
              <a:extLst>
                <a:ext uri="{FF2B5EF4-FFF2-40B4-BE49-F238E27FC236}">
                  <a16:creationId xmlns:a16="http://schemas.microsoft.com/office/drawing/2014/main" id="{2230DD5E-B0AB-549B-2B79-E9E70FB84A0C}"/>
                </a:ext>
              </a:extLst>
            </p:cNvPr>
            <p:cNvCxnSpPr>
              <a:cxnSpLocks/>
            </p:cNvCxnSpPr>
            <p:nvPr/>
          </p:nvCxnSpPr>
          <p:spPr>
            <a:xfrm>
              <a:off x="4853831" y="2638408"/>
              <a:ext cx="0" cy="296743"/>
            </a:xfrm>
            <a:prstGeom prst="straightConnector1">
              <a:avLst/>
            </a:prstGeom>
            <a:ln w="76200">
              <a:solidFill>
                <a:srgbClr val="6096E6"/>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接箭头连接符 52">
              <a:extLst>
                <a:ext uri="{FF2B5EF4-FFF2-40B4-BE49-F238E27FC236}">
                  <a16:creationId xmlns:a16="http://schemas.microsoft.com/office/drawing/2014/main" id="{763EC1B3-6FD3-F559-2428-0531FD183D75}"/>
                </a:ext>
              </a:extLst>
            </p:cNvPr>
            <p:cNvCxnSpPr>
              <a:cxnSpLocks/>
            </p:cNvCxnSpPr>
            <p:nvPr/>
          </p:nvCxnSpPr>
          <p:spPr>
            <a:xfrm flipV="1">
              <a:off x="7925329" y="2438796"/>
              <a:ext cx="0" cy="244999"/>
            </a:xfrm>
            <a:prstGeom prst="straightConnector1">
              <a:avLst/>
            </a:prstGeom>
            <a:ln w="76200">
              <a:solidFill>
                <a:srgbClr val="6096E6"/>
              </a:solidFill>
              <a:tailEnd type="triangle"/>
            </a:ln>
          </p:spPr>
          <p:style>
            <a:lnRef idx="2">
              <a:schemeClr val="accent1"/>
            </a:lnRef>
            <a:fillRef idx="0">
              <a:schemeClr val="accent1"/>
            </a:fillRef>
            <a:effectRef idx="1">
              <a:schemeClr val="accent1"/>
            </a:effectRef>
            <a:fontRef idx="minor">
              <a:schemeClr val="tx1"/>
            </a:fontRef>
          </p:style>
        </p:cxnSp>
        <p:cxnSp>
          <p:nvCxnSpPr>
            <p:cNvPr id="40" name="直接箭头连接符 52">
              <a:extLst>
                <a:ext uri="{FF2B5EF4-FFF2-40B4-BE49-F238E27FC236}">
                  <a16:creationId xmlns:a16="http://schemas.microsoft.com/office/drawing/2014/main" id="{06D83E85-BE52-FA2D-B467-FAA657008851}"/>
                </a:ext>
              </a:extLst>
            </p:cNvPr>
            <p:cNvCxnSpPr>
              <a:cxnSpLocks/>
            </p:cNvCxnSpPr>
            <p:nvPr/>
          </p:nvCxnSpPr>
          <p:spPr>
            <a:xfrm>
              <a:off x="10412715" y="2687394"/>
              <a:ext cx="0" cy="247757"/>
            </a:xfrm>
            <a:prstGeom prst="straightConnector1">
              <a:avLst/>
            </a:prstGeom>
            <a:ln w="76200">
              <a:solidFill>
                <a:srgbClr val="6096E6"/>
              </a:solidFill>
              <a:tailEnd type="triangle"/>
            </a:ln>
          </p:spPr>
          <p:style>
            <a:lnRef idx="2">
              <a:schemeClr val="accent1"/>
            </a:lnRef>
            <a:fillRef idx="0">
              <a:schemeClr val="accent1"/>
            </a:fillRef>
            <a:effectRef idx="1">
              <a:schemeClr val="accent1"/>
            </a:effectRef>
            <a:fontRef idx="minor">
              <a:schemeClr val="tx1"/>
            </a:fontRef>
          </p:style>
        </p:cxnSp>
      </p:grpSp>
      <p:sp>
        <p:nvSpPr>
          <p:cNvPr id="41" name="Line">
            <a:extLst>
              <a:ext uri="{FF2B5EF4-FFF2-40B4-BE49-F238E27FC236}">
                <a16:creationId xmlns:a16="http://schemas.microsoft.com/office/drawing/2014/main" id="{8D83FDD4-7140-61BA-E8A3-5AC2AEA57712}"/>
              </a:ext>
            </a:extLst>
          </p:cNvPr>
          <p:cNvSpPr/>
          <p:nvPr/>
        </p:nvSpPr>
        <p:spPr>
          <a:xfrm>
            <a:off x="0" y="3952226"/>
            <a:ext cx="12192000" cy="0"/>
          </a:xfrm>
          <a:prstGeom prst="line">
            <a:avLst/>
          </a:prstGeom>
          <a:noFill/>
          <a:ln w="12700" cap="flat">
            <a:solidFill>
              <a:srgbClr val="2669C4"/>
            </a:solidFill>
            <a:prstDash val="sysDash"/>
            <a:miter lim="400000"/>
          </a:ln>
          <a:effectLst/>
        </p:spPr>
        <p:txBody>
          <a:bodyPr wrap="square" lIns="0" tIns="0" rIns="0" bIns="0" numCol="1" anchor="t">
            <a:noAutofit/>
          </a:bodyPr>
          <a:lstStyle/>
          <a:p>
            <a:pPr defTabSz="228600" hangingPunct="0">
              <a:defRPr sz="1200">
                <a:latin typeface="+mj-lt"/>
                <a:ea typeface="+mj-ea"/>
                <a:cs typeface="+mj-cs"/>
                <a:sym typeface="Helvetica"/>
              </a:defRPr>
            </a:pPr>
            <a:endParaRPr sz="600" kern="0">
              <a:solidFill>
                <a:srgbClr val="000000"/>
              </a:solidFill>
              <a:latin typeface="Helvetica"/>
              <a:sym typeface="Helvetica"/>
            </a:endParaRPr>
          </a:p>
        </p:txBody>
      </p:sp>
      <p:sp>
        <p:nvSpPr>
          <p:cNvPr id="18" name="Right Arrow 17">
            <a:extLst>
              <a:ext uri="{FF2B5EF4-FFF2-40B4-BE49-F238E27FC236}">
                <a16:creationId xmlns:a16="http://schemas.microsoft.com/office/drawing/2014/main" id="{7F2E2EE7-ECB7-6F25-EFE1-3F99852F9513}"/>
              </a:ext>
            </a:extLst>
          </p:cNvPr>
          <p:cNvSpPr/>
          <p:nvPr/>
        </p:nvSpPr>
        <p:spPr>
          <a:xfrm>
            <a:off x="3827701" y="5212554"/>
            <a:ext cx="447741" cy="259482"/>
          </a:xfrm>
          <a:prstGeom prst="rightArrow">
            <a:avLst/>
          </a:prstGeom>
          <a:solidFill>
            <a:srgbClr val="2669C4">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E04D6D8A-5BB6-C0E3-8345-231404C1E5E9}"/>
              </a:ext>
            </a:extLst>
          </p:cNvPr>
          <p:cNvSpPr/>
          <p:nvPr/>
        </p:nvSpPr>
        <p:spPr>
          <a:xfrm>
            <a:off x="9602641" y="5268000"/>
            <a:ext cx="447741" cy="259482"/>
          </a:xfrm>
          <a:prstGeom prst="rightArrow">
            <a:avLst/>
          </a:prstGeom>
          <a:solidFill>
            <a:srgbClr val="2669C4">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文本框 42">
            <a:extLst>
              <a:ext uri="{FF2B5EF4-FFF2-40B4-BE49-F238E27FC236}">
                <a16:creationId xmlns:a16="http://schemas.microsoft.com/office/drawing/2014/main" id="{3EA449E7-4B55-3EF0-BA2A-BB6916045934}"/>
              </a:ext>
            </a:extLst>
          </p:cNvPr>
          <p:cNvSpPr txBox="1"/>
          <p:nvPr/>
        </p:nvSpPr>
        <p:spPr>
          <a:xfrm>
            <a:off x="126682" y="4499134"/>
            <a:ext cx="6242151" cy="2314544"/>
          </a:xfrm>
          <a:prstGeom prst="rect">
            <a:avLst/>
          </a:prstGeom>
          <a:noFill/>
          <a:ln>
            <a:solidFill>
              <a:sysClr val="windowText" lastClr="000000"/>
            </a:solidFill>
            <a:prstDash val="dash"/>
          </a:ln>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HK" altLang="zh-CN" sz="1400" b="0" i="0" u="none" strike="noStrike" kern="1200" cap="none" spc="0" normalizeH="0" baseline="0" noProof="0" dirty="0">
              <a:ln>
                <a:noFill/>
              </a:ln>
              <a:solidFill>
                <a:srgbClr val="000000"/>
              </a:solidFill>
              <a:effectLst/>
              <a:uLnTx/>
              <a:uFillTx/>
              <a:latin typeface="Arial"/>
              <a:ea typeface="微软雅黑"/>
              <a:cs typeface="+mn-cs"/>
              <a:sym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HK" altLang="zh-CN" sz="1400" dirty="0">
              <a:solidFill>
                <a:srgbClr val="000000"/>
              </a:solidFill>
              <a:latin typeface="Arial"/>
              <a:ea typeface="微软雅黑"/>
              <a:sym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HK" altLang="zh-CN" sz="1400" b="0" i="0" u="none" strike="noStrike" kern="1200" cap="none" spc="0" normalizeH="0" baseline="0" noProof="0" dirty="0">
              <a:ln>
                <a:noFill/>
              </a:ln>
              <a:solidFill>
                <a:srgbClr val="000000"/>
              </a:solidFill>
              <a:effectLst/>
              <a:uLnTx/>
              <a:uFillTx/>
              <a:latin typeface="Arial"/>
              <a:ea typeface="微软雅黑"/>
              <a:cs typeface="+mn-cs"/>
              <a:sym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HK" altLang="zh-CN" sz="1400" dirty="0">
              <a:solidFill>
                <a:srgbClr val="000000"/>
              </a:solidFill>
              <a:latin typeface="Arial"/>
              <a:ea typeface="微软雅黑"/>
              <a:sym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HK" altLang="zh-CN" sz="1400" b="0" i="0" u="none" strike="noStrike" kern="1200" cap="none" spc="0" normalizeH="0" baseline="0" noProof="0" dirty="0">
              <a:ln>
                <a:noFill/>
              </a:ln>
              <a:solidFill>
                <a:srgbClr val="000000"/>
              </a:solidFill>
              <a:effectLst/>
              <a:uLnTx/>
              <a:uFillTx/>
              <a:latin typeface="Arial"/>
              <a:ea typeface="微软雅黑"/>
              <a:cs typeface="+mn-cs"/>
              <a:sym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HK" altLang="zh-CN" sz="1400" dirty="0">
              <a:solidFill>
                <a:srgbClr val="000000"/>
              </a:solidFill>
              <a:latin typeface="Arial"/>
              <a:ea typeface="微软雅黑"/>
              <a:sym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HK" altLang="zh-CN" sz="1400" dirty="0">
              <a:solidFill>
                <a:srgbClr val="000000"/>
              </a:solidFill>
              <a:latin typeface="Arial"/>
              <a:ea typeface="微软雅黑"/>
              <a:sym typeface="Times New Roman" panose="02020603050405020304" pitchFamily="18" charset="0"/>
            </a:endParaRPr>
          </a:p>
        </p:txBody>
      </p:sp>
      <p:sp>
        <p:nvSpPr>
          <p:cNvPr id="54" name="Rectangle 53">
            <a:extLst>
              <a:ext uri="{FF2B5EF4-FFF2-40B4-BE49-F238E27FC236}">
                <a16:creationId xmlns:a16="http://schemas.microsoft.com/office/drawing/2014/main" id="{5594830D-0319-37CC-10CD-1C7959EF063D}"/>
              </a:ext>
            </a:extLst>
          </p:cNvPr>
          <p:cNvSpPr/>
          <p:nvPr/>
        </p:nvSpPr>
        <p:spPr>
          <a:xfrm>
            <a:off x="110103" y="756292"/>
            <a:ext cx="8446068" cy="432489"/>
          </a:xfrm>
          <a:prstGeom prst="rect">
            <a:avLst/>
          </a:prstGeom>
          <a:solidFill>
            <a:srgbClr val="2094CF">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400" b="1" dirty="0">
                <a:solidFill>
                  <a:srgbClr val="2669C4"/>
                </a:solidFill>
                <a:latin typeface="Arial"/>
                <a:ea typeface="微软雅黑"/>
                <a:sym typeface="Times New Roman" panose="02020603050405020304" pitchFamily="18" charset="0"/>
              </a:rPr>
              <a:t>应用安全面临多重威胁。在此背景下，我国各级监管机构高度重视应用领域安全，并出台多项政策文件。</a:t>
            </a:r>
          </a:p>
        </p:txBody>
      </p:sp>
    </p:spTree>
    <p:custDataLst>
      <p:tags r:id="rId1"/>
    </p:custDataLst>
    <p:extLst>
      <p:ext uri="{BB962C8B-B14F-4D97-AF65-F5344CB8AC3E}">
        <p14:creationId xmlns:p14="http://schemas.microsoft.com/office/powerpoint/2010/main" val="513231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1psd"/>
          <p:cNvPicPr>
            <a:picLocks noChangeAspect="1"/>
          </p:cNvPicPr>
          <p:nvPr/>
        </p:nvPicPr>
        <p:blipFill>
          <a:blip r:embed="rId5"/>
          <a:srcRect l="171" t="29809" r="223" b="4968"/>
          <a:stretch>
            <a:fillRect/>
          </a:stretch>
        </p:blipFill>
        <p:spPr>
          <a:xfrm>
            <a:off x="0" y="0"/>
            <a:ext cx="12192000" cy="650240"/>
          </a:xfrm>
          <a:prstGeom prst="rect">
            <a:avLst/>
          </a:prstGeom>
        </p:spPr>
      </p:pic>
      <p:pic>
        <p:nvPicPr>
          <p:cNvPr id="6" name="图片 5" descr="会议名称">
            <a:extLst>
              <a:ext uri="{FF2B5EF4-FFF2-40B4-BE49-F238E27FC236}">
                <a16:creationId xmlns:a16="http://schemas.microsoft.com/office/drawing/2014/main" id="{38B23AF3-D0B3-4048-3B17-C7CB955474BC}"/>
              </a:ext>
            </a:extLst>
          </p:cNvPr>
          <p:cNvPicPr>
            <a:picLocks noChangeAspect="1"/>
          </p:cNvPicPr>
          <p:nvPr/>
        </p:nvPicPr>
        <p:blipFill>
          <a:blip r:embed="rId6"/>
          <a:stretch>
            <a:fillRect/>
          </a:stretch>
        </p:blipFill>
        <p:spPr>
          <a:xfrm>
            <a:off x="9889066" y="135396"/>
            <a:ext cx="2201682" cy="230681"/>
          </a:xfrm>
          <a:prstGeom prst="rect">
            <a:avLst/>
          </a:prstGeom>
        </p:spPr>
      </p:pic>
      <p:pic>
        <p:nvPicPr>
          <p:cNvPr id="7" name="图片 6" descr="时间地点">
            <a:extLst>
              <a:ext uri="{FF2B5EF4-FFF2-40B4-BE49-F238E27FC236}">
                <a16:creationId xmlns:a16="http://schemas.microsoft.com/office/drawing/2014/main" id="{B7EC4616-E475-EEE9-5A1C-FABCACE967FA}"/>
              </a:ext>
            </a:extLst>
          </p:cNvPr>
          <p:cNvPicPr>
            <a:picLocks noChangeAspect="1"/>
          </p:cNvPicPr>
          <p:nvPr/>
        </p:nvPicPr>
        <p:blipFill>
          <a:blip r:embed="rId7"/>
          <a:stretch>
            <a:fillRect/>
          </a:stretch>
        </p:blipFill>
        <p:spPr>
          <a:xfrm>
            <a:off x="10223237" y="426643"/>
            <a:ext cx="1517402" cy="149660"/>
          </a:xfrm>
          <a:prstGeom prst="rect">
            <a:avLst/>
          </a:prstGeom>
        </p:spPr>
      </p:pic>
      <p:pic>
        <p:nvPicPr>
          <p:cNvPr id="8" name="图片 7" descr="可信安全">
            <a:extLst>
              <a:ext uri="{FF2B5EF4-FFF2-40B4-BE49-F238E27FC236}">
                <a16:creationId xmlns:a16="http://schemas.microsoft.com/office/drawing/2014/main" id="{4E89E148-CA3A-F2BE-FE11-444DA45DAE1B}"/>
              </a:ext>
            </a:extLst>
          </p:cNvPr>
          <p:cNvPicPr>
            <a:picLocks noChangeAspect="1"/>
          </p:cNvPicPr>
          <p:nvPr/>
        </p:nvPicPr>
        <p:blipFill>
          <a:blip r:embed="rId8"/>
          <a:stretch>
            <a:fillRect/>
          </a:stretch>
        </p:blipFill>
        <p:spPr>
          <a:xfrm>
            <a:off x="8010549" y="121525"/>
            <a:ext cx="1699260" cy="389890"/>
          </a:xfrm>
          <a:prstGeom prst="rect">
            <a:avLst/>
          </a:prstGeom>
        </p:spPr>
      </p:pic>
      <p:sp>
        <p:nvSpPr>
          <p:cNvPr id="11" name="标题 2">
            <a:extLst>
              <a:ext uri="{FF2B5EF4-FFF2-40B4-BE49-F238E27FC236}">
                <a16:creationId xmlns:a16="http://schemas.microsoft.com/office/drawing/2014/main" id="{4A126198-2CE2-E980-7415-03936A4484BF}"/>
              </a:ext>
            </a:extLst>
          </p:cNvPr>
          <p:cNvSpPr txBox="1">
            <a:spLocks/>
          </p:cNvSpPr>
          <p:nvPr>
            <p:custDataLst>
              <p:tags r:id="rId2"/>
            </p:custDataLst>
          </p:nvPr>
        </p:nvSpPr>
        <p:spPr>
          <a:xfrm>
            <a:off x="238067" y="160063"/>
            <a:ext cx="10968990" cy="381635"/>
          </a:xfrm>
          <a:prstGeom prst="rect">
            <a:avLst/>
          </a:prstGeom>
        </p:spPr>
        <p:txBody>
          <a:bodyPr vert="horz" lIns="90000" tIns="46800" rIns="90000" bIns="46800" rtlCol="0" anchor="ctr" anchorCtr="0">
            <a:no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HK" sz="18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随着</a:t>
            </a:r>
            <a:r>
              <a:rPr lang="zh-CN" altLang="en-US" sz="1800" dirty="0">
                <a:solidFill>
                  <a:srgbClr val="FFFFFF"/>
                </a:solidFill>
              </a:rPr>
              <a:t>政企用户业务上云，云</a:t>
            </a:r>
            <a:r>
              <a:rPr lang="en-US" altLang="zh-CN" sz="1800" dirty="0">
                <a:solidFill>
                  <a:srgbClr val="FFFFFF"/>
                </a:solidFill>
              </a:rPr>
              <a:t>WAF</a:t>
            </a:r>
            <a:r>
              <a:rPr lang="zh-CN" altLang="en-US" sz="1800" dirty="0">
                <a:solidFill>
                  <a:srgbClr val="FFFFFF"/>
                </a:solidFill>
              </a:rPr>
              <a:t>市场份额将继续平稳增长</a:t>
            </a:r>
            <a:endParaRPr kumimoji="0" lang="zh-CN" altLang="en-US" sz="18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endParaRPr>
          </a:p>
        </p:txBody>
      </p:sp>
      <p:sp>
        <p:nvSpPr>
          <p:cNvPr id="27" name="矩形 8">
            <a:extLst>
              <a:ext uri="{FF2B5EF4-FFF2-40B4-BE49-F238E27FC236}">
                <a16:creationId xmlns:a16="http://schemas.microsoft.com/office/drawing/2014/main" id="{87577CE1-05B6-3150-D4FF-044557DAEA7F}"/>
              </a:ext>
            </a:extLst>
          </p:cNvPr>
          <p:cNvSpPr/>
          <p:nvPr/>
        </p:nvSpPr>
        <p:spPr>
          <a:xfrm>
            <a:off x="248705" y="913957"/>
            <a:ext cx="1556759" cy="571002"/>
          </a:xfrm>
          <a:prstGeom prst="rect">
            <a:avLst/>
          </a:prstGeom>
          <a:solidFill>
            <a:srgbClr val="2669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28" name="组合 9">
            <a:extLst>
              <a:ext uri="{FF2B5EF4-FFF2-40B4-BE49-F238E27FC236}">
                <a16:creationId xmlns:a16="http://schemas.microsoft.com/office/drawing/2014/main" id="{5CFB11EE-FF87-A37C-FFD1-451BE003CDBF}"/>
              </a:ext>
            </a:extLst>
          </p:cNvPr>
          <p:cNvGrpSpPr/>
          <p:nvPr/>
        </p:nvGrpSpPr>
        <p:grpSpPr>
          <a:xfrm>
            <a:off x="248705" y="688675"/>
            <a:ext cx="11694427" cy="909025"/>
            <a:chOff x="1733" y="2530"/>
            <a:chExt cx="20822" cy="1350"/>
          </a:xfrm>
        </p:grpSpPr>
        <p:sp>
          <p:nvSpPr>
            <p:cNvPr id="29" name="矩形 10">
              <a:extLst>
                <a:ext uri="{FF2B5EF4-FFF2-40B4-BE49-F238E27FC236}">
                  <a16:creationId xmlns:a16="http://schemas.microsoft.com/office/drawing/2014/main" id="{11263296-54AB-6E9D-8FA3-0404D55ECAB3}"/>
                </a:ext>
              </a:extLst>
            </p:cNvPr>
            <p:cNvSpPr/>
            <p:nvPr/>
          </p:nvSpPr>
          <p:spPr>
            <a:xfrm>
              <a:off x="1733" y="2674"/>
              <a:ext cx="20822" cy="1206"/>
            </a:xfrm>
            <a:prstGeom prst="rect">
              <a:avLst/>
            </a:prstGeom>
            <a:noFill/>
            <a:ln>
              <a:solidFill>
                <a:srgbClr val="385D8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11">
              <a:extLst>
                <a:ext uri="{FF2B5EF4-FFF2-40B4-BE49-F238E27FC236}">
                  <a16:creationId xmlns:a16="http://schemas.microsoft.com/office/drawing/2014/main" id="{03D0B9EE-93D3-6177-8157-1A819E6D1495}"/>
                </a:ext>
              </a:extLst>
            </p:cNvPr>
            <p:cNvGrpSpPr/>
            <p:nvPr/>
          </p:nvGrpSpPr>
          <p:grpSpPr>
            <a:xfrm>
              <a:off x="2155" y="2530"/>
              <a:ext cx="20400" cy="1320"/>
              <a:chOff x="2155" y="2530"/>
              <a:chExt cx="20400" cy="1320"/>
            </a:xfrm>
          </p:grpSpPr>
          <p:sp>
            <p:nvSpPr>
              <p:cNvPr id="35" name="文本框 247">
                <a:extLst>
                  <a:ext uri="{FF2B5EF4-FFF2-40B4-BE49-F238E27FC236}">
                    <a16:creationId xmlns:a16="http://schemas.microsoft.com/office/drawing/2014/main" id="{BFB219EC-7A05-617A-29B2-122DF1679445}"/>
                  </a:ext>
                </a:extLst>
              </p:cNvPr>
              <p:cNvSpPr txBox="1"/>
              <p:nvPr/>
            </p:nvSpPr>
            <p:spPr>
              <a:xfrm>
                <a:off x="2155" y="3026"/>
                <a:ext cx="1667" cy="45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bg1"/>
                    </a:solidFill>
                    <a:sym typeface="+mn-ea"/>
                  </a:rPr>
                  <a:t>硬件</a:t>
                </a:r>
                <a:r>
                  <a:rPr lang="en-US" altLang="zh-CN" sz="1400" b="1" dirty="0">
                    <a:solidFill>
                      <a:schemeClr val="bg1"/>
                    </a:solidFill>
                    <a:sym typeface="+mn-ea"/>
                  </a:rPr>
                  <a:t>WAF</a:t>
                </a:r>
                <a:endParaRPr lang="zh-CN" altLang="en-US" sz="1400" b="1" dirty="0">
                  <a:solidFill>
                    <a:schemeClr val="bg1"/>
                  </a:solidFill>
                  <a:sym typeface="+mn-ea"/>
                </a:endParaRPr>
              </a:p>
            </p:txBody>
          </p:sp>
          <p:sp>
            <p:nvSpPr>
              <p:cNvPr id="37" name="文本框 252">
                <a:extLst>
                  <a:ext uri="{FF2B5EF4-FFF2-40B4-BE49-F238E27FC236}">
                    <a16:creationId xmlns:a16="http://schemas.microsoft.com/office/drawing/2014/main" id="{CB54543F-8917-6B3E-3072-80E93CBDB6D7}"/>
                  </a:ext>
                </a:extLst>
              </p:cNvPr>
              <p:cNvSpPr txBox="1"/>
              <p:nvPr/>
            </p:nvSpPr>
            <p:spPr>
              <a:xfrm>
                <a:off x="4848" y="2530"/>
                <a:ext cx="17707" cy="132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200000"/>
                  </a:lnSpc>
                  <a:defRPr/>
                </a:pPr>
                <a:r>
                  <a:rPr lang="zh-CN" altLang="en-US" sz="1400" dirty="0">
                    <a:solidFill>
                      <a:srgbClr val="000000"/>
                    </a:solidFill>
                  </a:rPr>
                  <a:t>通常的安装方式是将</a:t>
                </a:r>
                <a:r>
                  <a:rPr lang="en-HK" sz="1400" dirty="0">
                    <a:solidFill>
                      <a:srgbClr val="000000"/>
                    </a:solidFill>
                  </a:rPr>
                  <a:t>Waf</a:t>
                </a:r>
                <a:r>
                  <a:rPr lang="zh-CN" altLang="en-US" sz="1400" b="1" dirty="0">
                    <a:solidFill>
                      <a:srgbClr val="2669C4"/>
                    </a:solidFill>
                    <a:latin typeface="Arial"/>
                    <a:ea typeface="微软雅黑"/>
                  </a:rPr>
                  <a:t>串行部署</a:t>
                </a:r>
                <a:r>
                  <a:rPr lang="zh-CN" altLang="en-US" sz="1400" dirty="0">
                    <a:solidFill>
                      <a:srgbClr val="000000"/>
                    </a:solidFill>
                  </a:rPr>
                  <a:t>在</a:t>
                </a:r>
                <a:r>
                  <a:rPr lang="en-HK" sz="1400" dirty="0">
                    <a:solidFill>
                      <a:srgbClr val="000000"/>
                    </a:solidFill>
                  </a:rPr>
                  <a:t>Web</a:t>
                </a:r>
                <a:r>
                  <a:rPr lang="zh-CN" altLang="en-US" sz="1400" dirty="0">
                    <a:solidFill>
                      <a:srgbClr val="000000"/>
                    </a:solidFill>
                  </a:rPr>
                  <a:t>服务器前端，用于检测、阻断异常流量。</a:t>
                </a:r>
                <a:r>
                  <a:rPr lang="zh-CN" altLang="en-US" sz="1400" dirty="0">
                    <a:solidFill>
                      <a:srgbClr val="000000"/>
                    </a:solidFill>
                    <a:latin typeface="Arial"/>
                    <a:ea typeface="微软雅黑"/>
                    <a:sym typeface="+mn-ea"/>
                  </a:rPr>
                  <a:t>硬件</a:t>
                </a:r>
                <a:r>
                  <a:rPr lang="en-US" altLang="zh-CN" sz="1400" dirty="0">
                    <a:solidFill>
                      <a:srgbClr val="000000"/>
                    </a:solidFill>
                    <a:latin typeface="Arial"/>
                    <a:ea typeface="微软雅黑"/>
                    <a:sym typeface="+mn-ea"/>
                  </a:rPr>
                  <a:t>WAF</a:t>
                </a:r>
                <a:r>
                  <a:rPr lang="zh-CN" altLang="en-US" sz="1400" dirty="0">
                    <a:solidFill>
                      <a:srgbClr val="000000"/>
                    </a:solidFill>
                    <a:latin typeface="Arial"/>
                    <a:ea typeface="微软雅黑"/>
                    <a:sym typeface="+mn-ea"/>
                  </a:rPr>
                  <a:t>在大规模流量承受方面表现优越，但误杀率较高，</a:t>
                </a:r>
                <a:r>
                  <a:rPr lang="zh-CN" altLang="en-US" sz="1400" b="1" dirty="0">
                    <a:solidFill>
                      <a:srgbClr val="2669C4"/>
                    </a:solidFill>
                    <a:latin typeface="Arial"/>
                    <a:ea typeface="微软雅黑"/>
                    <a:sym typeface="+mn-ea"/>
                  </a:rPr>
                  <a:t>终端设备成本高</a:t>
                </a:r>
                <a:r>
                  <a:rPr lang="zh-CN" altLang="en-US" sz="1400" dirty="0">
                    <a:solidFill>
                      <a:srgbClr val="000000"/>
                    </a:solidFill>
                    <a:latin typeface="Arial"/>
                    <a:ea typeface="微软雅黑"/>
                    <a:sym typeface="+mn-ea"/>
                  </a:rPr>
                  <a:t>，难以实现对云端政企业务的</a:t>
                </a:r>
                <a:r>
                  <a:rPr lang="en-US" altLang="zh-CN" sz="1400" dirty="0">
                    <a:solidFill>
                      <a:srgbClr val="000000"/>
                    </a:solidFill>
                    <a:latin typeface="Arial"/>
                    <a:ea typeface="微软雅黑"/>
                    <a:sym typeface="+mn-ea"/>
                  </a:rPr>
                  <a:t>Web</a:t>
                </a:r>
                <a:r>
                  <a:rPr lang="zh-CN" altLang="en-US" sz="1400" dirty="0">
                    <a:solidFill>
                      <a:srgbClr val="000000"/>
                    </a:solidFill>
                    <a:latin typeface="Arial"/>
                    <a:ea typeface="微软雅黑"/>
                    <a:sym typeface="+mn-ea"/>
                  </a:rPr>
                  <a:t>应用动态保护</a:t>
                </a:r>
                <a:endParaRPr lang="zh-CN" altLang="en-US" sz="1400" dirty="0">
                  <a:solidFill>
                    <a:srgbClr val="000000"/>
                  </a:solidFill>
                  <a:latin typeface="Arial"/>
                  <a:ea typeface="微软雅黑"/>
                </a:endParaRPr>
              </a:p>
            </p:txBody>
          </p:sp>
        </p:grpSp>
      </p:grpSp>
      <p:graphicFrame>
        <p:nvGraphicFramePr>
          <p:cNvPr id="57" name="Chart 56">
            <a:extLst>
              <a:ext uri="{FF2B5EF4-FFF2-40B4-BE49-F238E27FC236}">
                <a16:creationId xmlns:a16="http://schemas.microsoft.com/office/drawing/2014/main" id="{2D174B20-5F9C-8F80-CD19-AE175DC09878}"/>
              </a:ext>
            </a:extLst>
          </p:cNvPr>
          <p:cNvGraphicFramePr>
            <a:graphicFrameLocks/>
          </p:cNvGraphicFramePr>
          <p:nvPr>
            <p:extLst>
              <p:ext uri="{D42A27DB-BD31-4B8C-83A1-F6EECF244321}">
                <p14:modId xmlns:p14="http://schemas.microsoft.com/office/powerpoint/2010/main" val="293551034"/>
              </p:ext>
            </p:extLst>
          </p:nvPr>
        </p:nvGraphicFramePr>
        <p:xfrm>
          <a:off x="238067" y="3600910"/>
          <a:ext cx="4572000" cy="2743200"/>
        </p:xfrm>
        <a:graphic>
          <a:graphicData uri="http://schemas.openxmlformats.org/drawingml/2006/chart">
            <c:chart xmlns:c="http://schemas.openxmlformats.org/drawingml/2006/chart" xmlns:r="http://schemas.openxmlformats.org/officeDocument/2006/relationships" r:id="rId9"/>
          </a:graphicData>
        </a:graphic>
      </p:graphicFrame>
      <p:sp>
        <p:nvSpPr>
          <p:cNvPr id="63" name="矩形 8">
            <a:extLst>
              <a:ext uri="{FF2B5EF4-FFF2-40B4-BE49-F238E27FC236}">
                <a16:creationId xmlns:a16="http://schemas.microsoft.com/office/drawing/2014/main" id="{9DF66EA2-D0B5-6BBB-F62D-B9AC0063D362}"/>
              </a:ext>
            </a:extLst>
          </p:cNvPr>
          <p:cNvSpPr/>
          <p:nvPr/>
        </p:nvSpPr>
        <p:spPr>
          <a:xfrm>
            <a:off x="253469" y="1848825"/>
            <a:ext cx="1556759" cy="571002"/>
          </a:xfrm>
          <a:prstGeom prst="rect">
            <a:avLst/>
          </a:prstGeom>
          <a:solidFill>
            <a:srgbClr val="2669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64" name="组合 9">
            <a:extLst>
              <a:ext uri="{FF2B5EF4-FFF2-40B4-BE49-F238E27FC236}">
                <a16:creationId xmlns:a16="http://schemas.microsoft.com/office/drawing/2014/main" id="{CE4019A9-95A3-9883-7A5A-F2C365046A0A}"/>
              </a:ext>
            </a:extLst>
          </p:cNvPr>
          <p:cNvGrpSpPr/>
          <p:nvPr/>
        </p:nvGrpSpPr>
        <p:grpSpPr>
          <a:xfrm>
            <a:off x="253469" y="1621523"/>
            <a:ext cx="11685062" cy="911045"/>
            <a:chOff x="1733" y="2527"/>
            <a:chExt cx="18408" cy="1353"/>
          </a:xfrm>
        </p:grpSpPr>
        <p:sp>
          <p:nvSpPr>
            <p:cNvPr id="65" name="矩形 10">
              <a:extLst>
                <a:ext uri="{FF2B5EF4-FFF2-40B4-BE49-F238E27FC236}">
                  <a16:creationId xmlns:a16="http://schemas.microsoft.com/office/drawing/2014/main" id="{73E0087B-8D16-E994-1402-F96F4BA375BA}"/>
                </a:ext>
              </a:extLst>
            </p:cNvPr>
            <p:cNvSpPr/>
            <p:nvPr/>
          </p:nvSpPr>
          <p:spPr>
            <a:xfrm>
              <a:off x="1733" y="2674"/>
              <a:ext cx="18408" cy="1206"/>
            </a:xfrm>
            <a:prstGeom prst="rect">
              <a:avLst/>
            </a:prstGeom>
            <a:noFill/>
            <a:ln>
              <a:solidFill>
                <a:srgbClr val="385D8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66" name="组合 11">
              <a:extLst>
                <a:ext uri="{FF2B5EF4-FFF2-40B4-BE49-F238E27FC236}">
                  <a16:creationId xmlns:a16="http://schemas.microsoft.com/office/drawing/2014/main" id="{C0353AE8-4A65-49E5-A7AC-D1A04E574965}"/>
                </a:ext>
              </a:extLst>
            </p:cNvPr>
            <p:cNvGrpSpPr/>
            <p:nvPr/>
          </p:nvGrpSpPr>
          <p:grpSpPr>
            <a:xfrm>
              <a:off x="2155" y="2527"/>
              <a:ext cx="17986" cy="1320"/>
              <a:chOff x="2155" y="2527"/>
              <a:chExt cx="17986" cy="1320"/>
            </a:xfrm>
          </p:grpSpPr>
          <p:sp>
            <p:nvSpPr>
              <p:cNvPr id="67" name="文本框 247">
                <a:extLst>
                  <a:ext uri="{FF2B5EF4-FFF2-40B4-BE49-F238E27FC236}">
                    <a16:creationId xmlns:a16="http://schemas.microsoft.com/office/drawing/2014/main" id="{A8C4B877-2C75-4DCB-77A3-1F34DC0DF272}"/>
                  </a:ext>
                </a:extLst>
              </p:cNvPr>
              <p:cNvSpPr txBox="1"/>
              <p:nvPr/>
            </p:nvSpPr>
            <p:spPr>
              <a:xfrm>
                <a:off x="2155" y="3026"/>
                <a:ext cx="1485" cy="45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bg1"/>
                    </a:solidFill>
                    <a:sym typeface="+mn-ea"/>
                  </a:rPr>
                  <a:t>软件</a:t>
                </a:r>
                <a:r>
                  <a:rPr lang="en-US" altLang="zh-CN" sz="1400" b="1" dirty="0">
                    <a:solidFill>
                      <a:schemeClr val="bg1"/>
                    </a:solidFill>
                    <a:sym typeface="+mn-ea"/>
                  </a:rPr>
                  <a:t>WAF</a:t>
                </a:r>
                <a:endParaRPr lang="zh-CN" altLang="en-US" sz="1400" b="1" dirty="0">
                  <a:solidFill>
                    <a:schemeClr val="bg1"/>
                  </a:solidFill>
                  <a:sym typeface="+mn-ea"/>
                </a:endParaRPr>
              </a:p>
            </p:txBody>
          </p:sp>
          <p:sp>
            <p:nvSpPr>
              <p:cNvPr id="68" name="文本框 252">
                <a:extLst>
                  <a:ext uri="{FF2B5EF4-FFF2-40B4-BE49-F238E27FC236}">
                    <a16:creationId xmlns:a16="http://schemas.microsoft.com/office/drawing/2014/main" id="{6545D6F8-D6E8-DF9C-5CA0-34B4C1FEB489}"/>
                  </a:ext>
                </a:extLst>
              </p:cNvPr>
              <p:cNvSpPr txBox="1"/>
              <p:nvPr/>
            </p:nvSpPr>
            <p:spPr>
              <a:xfrm>
                <a:off x="4476" y="2527"/>
                <a:ext cx="15665" cy="132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200000"/>
                  </a:lnSpc>
                  <a:defRPr/>
                </a:pPr>
                <a:r>
                  <a:rPr lang="zh-CN" altLang="en-US" sz="1400" dirty="0">
                    <a:solidFill>
                      <a:srgbClr val="000000"/>
                    </a:solidFill>
                  </a:rPr>
                  <a:t>通常安装在需要防护的服务器上，实现方式通常是</a:t>
                </a:r>
                <a:r>
                  <a:rPr lang="en-HK" sz="1400" dirty="0">
                    <a:solidFill>
                      <a:srgbClr val="000000"/>
                    </a:solidFill>
                  </a:rPr>
                  <a:t>Waf</a:t>
                </a:r>
                <a:r>
                  <a:rPr lang="zh-CN" altLang="en-US" sz="1400" dirty="0">
                    <a:solidFill>
                      <a:srgbClr val="000000"/>
                    </a:solidFill>
                  </a:rPr>
                  <a:t>监听端口或以</a:t>
                </a:r>
                <a:r>
                  <a:rPr lang="en-HK" sz="1400" dirty="0">
                    <a:solidFill>
                      <a:srgbClr val="000000"/>
                    </a:solidFill>
                  </a:rPr>
                  <a:t>Web</a:t>
                </a:r>
                <a:r>
                  <a:rPr lang="zh-CN" altLang="en-US" sz="1400" dirty="0">
                    <a:solidFill>
                      <a:srgbClr val="000000"/>
                    </a:solidFill>
                  </a:rPr>
                  <a:t>容器扩展方式进行请求检测和阻断。</a:t>
                </a:r>
                <a:r>
                  <a:rPr lang="zh-CN" altLang="en-US" sz="1400" dirty="0">
                    <a:solidFill>
                      <a:srgbClr val="000000"/>
                    </a:solidFill>
                    <a:sym typeface="+mn-ea"/>
                  </a:rPr>
                  <a:t>软件</a:t>
                </a:r>
                <a:r>
                  <a:rPr lang="en-US" altLang="zh-CN" sz="1400" dirty="0">
                    <a:solidFill>
                      <a:srgbClr val="000000"/>
                    </a:solidFill>
                    <a:sym typeface="+mn-ea"/>
                  </a:rPr>
                  <a:t>WAF</a:t>
                </a:r>
                <a:r>
                  <a:rPr lang="zh-CN" altLang="en-US" sz="1400" dirty="0">
                    <a:solidFill>
                      <a:srgbClr val="000000"/>
                    </a:solidFill>
                    <a:sym typeface="+mn-ea"/>
                  </a:rPr>
                  <a:t>多表现为</a:t>
                </a:r>
                <a:r>
                  <a:rPr lang="en-US" altLang="zh-CN" sz="1400" dirty="0">
                    <a:solidFill>
                      <a:srgbClr val="000000"/>
                    </a:solidFill>
                    <a:sym typeface="+mn-ea"/>
                  </a:rPr>
                  <a:t>Web</a:t>
                </a:r>
                <a:r>
                  <a:rPr lang="zh-CN" altLang="en-US" sz="1400" dirty="0">
                    <a:solidFill>
                      <a:srgbClr val="000000"/>
                    </a:solidFill>
                    <a:sym typeface="+mn-ea"/>
                  </a:rPr>
                  <a:t>容器扩展包，学习成本低、</a:t>
                </a:r>
                <a:r>
                  <a:rPr lang="zh-CN" altLang="en-US" sz="1400" b="1" dirty="0">
                    <a:solidFill>
                      <a:srgbClr val="2669C4"/>
                    </a:solidFill>
                    <a:latin typeface="Arial"/>
                    <a:ea typeface="微软雅黑"/>
                    <a:sym typeface="+mn-ea"/>
                  </a:rPr>
                  <a:t>部署成本低，市场份额比重缓慢上升</a:t>
                </a:r>
                <a:endParaRPr lang="zh-CN" altLang="en-US" sz="1400" dirty="0">
                  <a:solidFill>
                    <a:srgbClr val="000000"/>
                  </a:solidFill>
                </a:endParaRPr>
              </a:p>
            </p:txBody>
          </p:sp>
        </p:grpSp>
      </p:grpSp>
      <p:grpSp>
        <p:nvGrpSpPr>
          <p:cNvPr id="69" name="组合 9">
            <a:extLst>
              <a:ext uri="{FF2B5EF4-FFF2-40B4-BE49-F238E27FC236}">
                <a16:creationId xmlns:a16="http://schemas.microsoft.com/office/drawing/2014/main" id="{82E45401-EDBF-EE89-283D-91DC1A2FEE10}"/>
              </a:ext>
            </a:extLst>
          </p:cNvPr>
          <p:cNvGrpSpPr/>
          <p:nvPr/>
        </p:nvGrpSpPr>
        <p:grpSpPr>
          <a:xfrm>
            <a:off x="253469" y="2525591"/>
            <a:ext cx="11685062" cy="911044"/>
            <a:chOff x="1733" y="2527"/>
            <a:chExt cx="18408" cy="1353"/>
          </a:xfrm>
        </p:grpSpPr>
        <p:sp>
          <p:nvSpPr>
            <p:cNvPr id="70" name="矩形 10">
              <a:extLst>
                <a:ext uri="{FF2B5EF4-FFF2-40B4-BE49-F238E27FC236}">
                  <a16:creationId xmlns:a16="http://schemas.microsoft.com/office/drawing/2014/main" id="{4F02A97D-1FF4-5AA1-852B-9E376D163873}"/>
                </a:ext>
              </a:extLst>
            </p:cNvPr>
            <p:cNvSpPr/>
            <p:nvPr/>
          </p:nvSpPr>
          <p:spPr>
            <a:xfrm>
              <a:off x="1733" y="2674"/>
              <a:ext cx="18408" cy="1206"/>
            </a:xfrm>
            <a:prstGeom prst="rect">
              <a:avLst/>
            </a:prstGeom>
            <a:noFill/>
            <a:ln>
              <a:solidFill>
                <a:srgbClr val="385D8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71" name="组合 11">
              <a:extLst>
                <a:ext uri="{FF2B5EF4-FFF2-40B4-BE49-F238E27FC236}">
                  <a16:creationId xmlns:a16="http://schemas.microsoft.com/office/drawing/2014/main" id="{EDA02442-16FD-D619-942F-560488496577}"/>
                </a:ext>
              </a:extLst>
            </p:cNvPr>
            <p:cNvGrpSpPr/>
            <p:nvPr/>
          </p:nvGrpSpPr>
          <p:grpSpPr>
            <a:xfrm>
              <a:off x="2155" y="2527"/>
              <a:ext cx="17986" cy="1320"/>
              <a:chOff x="2155" y="2527"/>
              <a:chExt cx="17986" cy="1320"/>
            </a:xfrm>
          </p:grpSpPr>
          <p:sp>
            <p:nvSpPr>
              <p:cNvPr id="72" name="文本框 247">
                <a:extLst>
                  <a:ext uri="{FF2B5EF4-FFF2-40B4-BE49-F238E27FC236}">
                    <a16:creationId xmlns:a16="http://schemas.microsoft.com/office/drawing/2014/main" id="{2506A685-66B8-DB9C-BCFC-10393CF3B600}"/>
                  </a:ext>
                </a:extLst>
              </p:cNvPr>
              <p:cNvSpPr txBox="1"/>
              <p:nvPr/>
            </p:nvSpPr>
            <p:spPr>
              <a:xfrm>
                <a:off x="2155" y="3026"/>
                <a:ext cx="1435" cy="503"/>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latin typeface="宋体" panose="02010600030101010101" pitchFamily="2" charset="-122"/>
                    <a:ea typeface="宋体" panose="02010600030101010101" pitchFamily="2" charset="-122"/>
                    <a:sym typeface="+mn-ea"/>
                  </a:rPr>
                  <a:t>软件</a:t>
                </a:r>
                <a:r>
                  <a:rPr kumimoji="0" lang="en-US" altLang="zh-CN" sz="1600" b="1" i="0" u="none" strike="noStrike" kern="1200" cap="none" spc="0" normalizeH="0" baseline="0" noProof="0" dirty="0">
                    <a:ln>
                      <a:noFill/>
                    </a:ln>
                    <a:solidFill>
                      <a:schemeClr val="bg1"/>
                    </a:solidFill>
                    <a:effectLst/>
                    <a:uLnTx/>
                    <a:uFillTx/>
                    <a:latin typeface="宋体" panose="02010600030101010101" pitchFamily="2" charset="-122"/>
                    <a:ea typeface="宋体" panose="02010600030101010101" pitchFamily="2" charset="-122"/>
                    <a:cs typeface="+mn-cs"/>
                    <a:sym typeface="+mn-ea"/>
                  </a:rPr>
                  <a:t>WAF</a:t>
                </a:r>
                <a:endParaRPr kumimoji="0" lang="zh-CN" altLang="en-US" sz="1600" b="1" i="0" u="none" strike="noStrike" kern="1200" cap="none" spc="0" normalizeH="0" baseline="0" noProof="0" dirty="0">
                  <a:ln>
                    <a:noFill/>
                  </a:ln>
                  <a:solidFill>
                    <a:schemeClr val="bg1"/>
                  </a:solidFill>
                  <a:effectLst/>
                  <a:uLnTx/>
                  <a:uFillTx/>
                  <a:latin typeface="宋体" panose="02010600030101010101" pitchFamily="2" charset="-122"/>
                  <a:ea typeface="宋体" panose="02010600030101010101" pitchFamily="2" charset="-122"/>
                  <a:cs typeface="+mn-cs"/>
                  <a:sym typeface="+mn-ea"/>
                </a:endParaRPr>
              </a:p>
            </p:txBody>
          </p:sp>
          <p:sp>
            <p:nvSpPr>
              <p:cNvPr id="73" name="文本框 252">
                <a:extLst>
                  <a:ext uri="{FF2B5EF4-FFF2-40B4-BE49-F238E27FC236}">
                    <a16:creationId xmlns:a16="http://schemas.microsoft.com/office/drawing/2014/main" id="{0F6C5EA0-2B9C-40FF-0402-242EB67209FC}"/>
                  </a:ext>
                </a:extLst>
              </p:cNvPr>
              <p:cNvSpPr txBox="1"/>
              <p:nvPr/>
            </p:nvSpPr>
            <p:spPr>
              <a:xfrm>
                <a:off x="4476" y="2527"/>
                <a:ext cx="15665" cy="132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defRPr/>
                </a:pPr>
                <a:r>
                  <a:rPr lang="zh-CN" altLang="en-US" sz="1400" dirty="0">
                    <a:solidFill>
                      <a:srgbClr val="000000"/>
                    </a:solidFill>
                  </a:rPr>
                  <a:t>云</a:t>
                </a:r>
                <a:r>
                  <a:rPr lang="en-HK" sz="1400" dirty="0">
                    <a:solidFill>
                      <a:srgbClr val="000000"/>
                    </a:solidFill>
                  </a:rPr>
                  <a:t>WAF</a:t>
                </a:r>
                <a:r>
                  <a:rPr lang="zh-CN" altLang="en-US" sz="1400" dirty="0">
                    <a:solidFill>
                      <a:srgbClr val="000000"/>
                    </a:solidFill>
                  </a:rPr>
                  <a:t>继承硬件</a:t>
                </a:r>
                <a:r>
                  <a:rPr lang="en-HK" sz="1400" dirty="0">
                    <a:solidFill>
                      <a:srgbClr val="000000"/>
                    </a:solidFill>
                  </a:rPr>
                  <a:t>WAF、</a:t>
                </a:r>
                <a:r>
                  <a:rPr lang="zh-CN" altLang="en-US" sz="1400" dirty="0">
                    <a:solidFill>
                      <a:srgbClr val="000000"/>
                    </a:solidFill>
                  </a:rPr>
                  <a:t>软件</a:t>
                </a:r>
                <a:r>
                  <a:rPr lang="en-HK" sz="1400" dirty="0">
                    <a:solidFill>
                      <a:srgbClr val="000000"/>
                    </a:solidFill>
                  </a:rPr>
                  <a:t>WAF</a:t>
                </a:r>
                <a:r>
                  <a:rPr lang="zh-CN" altLang="en-US" sz="1400" dirty="0">
                    <a:solidFill>
                      <a:srgbClr val="000000"/>
                    </a:solidFill>
                  </a:rPr>
                  <a:t>核心功能， 用户</a:t>
                </a:r>
                <a:r>
                  <a:rPr lang="zh-CN" altLang="en-US" sz="1400" b="1" dirty="0">
                    <a:solidFill>
                      <a:srgbClr val="2669C4"/>
                    </a:solidFill>
                    <a:latin typeface="Arial"/>
                    <a:ea typeface="微软雅黑"/>
                  </a:rPr>
                  <a:t>不需要在自己的网络中安装软件程序或部署硬件设备</a:t>
                </a:r>
                <a:r>
                  <a:rPr lang="zh-CN" altLang="en-US" sz="1400" dirty="0">
                    <a:solidFill>
                      <a:srgbClr val="000000"/>
                    </a:solidFill>
                  </a:rPr>
                  <a:t>，就可以对网站实施安全防护。</a:t>
                </a:r>
                <a:r>
                  <a:rPr lang="zh-CN" altLang="en-US" sz="1400" dirty="0">
                    <a:solidFill>
                      <a:srgbClr val="000000"/>
                    </a:solidFill>
                    <a:sym typeface="+mn-ea"/>
                  </a:rPr>
                  <a:t>云</a:t>
                </a:r>
                <a:r>
                  <a:rPr lang="en-US" altLang="zh-CN" sz="1400" dirty="0">
                    <a:solidFill>
                      <a:srgbClr val="000000"/>
                    </a:solidFill>
                    <a:sym typeface="+mn-ea"/>
                  </a:rPr>
                  <a:t>WAF</a:t>
                </a:r>
                <a:r>
                  <a:rPr lang="zh-CN" altLang="en-US" sz="1400" dirty="0">
                    <a:solidFill>
                      <a:srgbClr val="000000"/>
                    </a:solidFill>
                    <a:sym typeface="+mn-ea"/>
                  </a:rPr>
                  <a:t>可</a:t>
                </a:r>
                <a:r>
                  <a:rPr lang="zh-CN" altLang="en-US" sz="1400" b="1" dirty="0">
                    <a:solidFill>
                      <a:srgbClr val="2669C4"/>
                    </a:solidFill>
                    <a:latin typeface="Arial"/>
                    <a:ea typeface="微软雅黑"/>
                    <a:sym typeface="+mn-ea"/>
                  </a:rPr>
                  <a:t>快速形成应对新型漏洞的安全策略并全网更新</a:t>
                </a:r>
                <a:r>
                  <a:rPr lang="zh-CN" altLang="en-US" sz="1400" dirty="0">
                    <a:solidFill>
                      <a:srgbClr val="000000"/>
                    </a:solidFill>
                    <a:sym typeface="+mn-ea"/>
                  </a:rPr>
                  <a:t>，防护及时。数字化浪潮推动云</a:t>
                </a:r>
                <a:r>
                  <a:rPr lang="en-US" altLang="zh-CN" sz="1400" dirty="0">
                    <a:solidFill>
                      <a:srgbClr val="000000"/>
                    </a:solidFill>
                    <a:sym typeface="+mn-ea"/>
                  </a:rPr>
                  <a:t>WAF</a:t>
                </a:r>
                <a:r>
                  <a:rPr lang="zh-CN" altLang="en-US" sz="1400" b="1" dirty="0">
                    <a:solidFill>
                      <a:srgbClr val="2669C4"/>
                    </a:solidFill>
                    <a:latin typeface="Arial"/>
                    <a:ea typeface="微软雅黑"/>
                    <a:sym typeface="+mn-ea"/>
                  </a:rPr>
                  <a:t>份额进一步提升</a:t>
                </a:r>
                <a:endParaRPr lang="zh-CN" altLang="en-US" sz="1400" b="1" dirty="0">
                  <a:solidFill>
                    <a:srgbClr val="2669C4"/>
                  </a:solidFill>
                  <a:latin typeface="Arial"/>
                  <a:ea typeface="微软雅黑"/>
                </a:endParaRPr>
              </a:p>
            </p:txBody>
          </p:sp>
        </p:grpSp>
      </p:grpSp>
      <p:sp>
        <p:nvSpPr>
          <p:cNvPr id="74" name="矩形 8">
            <a:extLst>
              <a:ext uri="{FF2B5EF4-FFF2-40B4-BE49-F238E27FC236}">
                <a16:creationId xmlns:a16="http://schemas.microsoft.com/office/drawing/2014/main" id="{82079846-2FCE-BADF-9CBB-24BCD1FFDD2C}"/>
              </a:ext>
            </a:extLst>
          </p:cNvPr>
          <p:cNvSpPr/>
          <p:nvPr/>
        </p:nvSpPr>
        <p:spPr>
          <a:xfrm>
            <a:off x="248705" y="2747394"/>
            <a:ext cx="1556759" cy="571002"/>
          </a:xfrm>
          <a:prstGeom prst="rect">
            <a:avLst/>
          </a:prstGeom>
          <a:solidFill>
            <a:srgbClr val="2669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75" name="文本框 247">
            <a:extLst>
              <a:ext uri="{FF2B5EF4-FFF2-40B4-BE49-F238E27FC236}">
                <a16:creationId xmlns:a16="http://schemas.microsoft.com/office/drawing/2014/main" id="{E78051BD-7E09-ECE2-FD1C-E3E4B9E52369}"/>
              </a:ext>
            </a:extLst>
          </p:cNvPr>
          <p:cNvSpPr txBox="1"/>
          <p:nvPr/>
        </p:nvSpPr>
        <p:spPr>
          <a:xfrm>
            <a:off x="502317" y="2861306"/>
            <a:ext cx="763094" cy="307777"/>
          </a:xfrm>
          <a:prstGeom prst="rect">
            <a:avLst/>
          </a:prstGeom>
          <a:noFill/>
        </p:spPr>
        <p:txBody>
          <a:bodyPr wrap="non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1400" b="1" dirty="0">
                <a:solidFill>
                  <a:schemeClr val="bg1"/>
                </a:solidFill>
                <a:sym typeface="+mn-ea"/>
              </a:rPr>
              <a:t>云</a:t>
            </a:r>
            <a:r>
              <a:rPr lang="en-US" altLang="zh-CN" sz="1400" b="1" dirty="0">
                <a:solidFill>
                  <a:schemeClr val="bg1"/>
                </a:solidFill>
                <a:sym typeface="+mn-ea"/>
              </a:rPr>
              <a:t>WAF</a:t>
            </a:r>
            <a:endParaRPr lang="zh-CN" altLang="en-US" sz="1400" b="1" dirty="0">
              <a:solidFill>
                <a:schemeClr val="bg1"/>
              </a:solidFill>
              <a:sym typeface="+mn-ea"/>
            </a:endParaRPr>
          </a:p>
        </p:txBody>
      </p:sp>
      <p:sp>
        <p:nvSpPr>
          <p:cNvPr id="76" name="Rectangle 24">
            <a:extLst>
              <a:ext uri="{FF2B5EF4-FFF2-40B4-BE49-F238E27FC236}">
                <a16:creationId xmlns:a16="http://schemas.microsoft.com/office/drawing/2014/main" id="{E61D20A5-4260-17D1-4D7B-54E9391F9E58}"/>
              </a:ext>
            </a:extLst>
          </p:cNvPr>
          <p:cNvSpPr>
            <a:spLocks noChangeArrowheads="1"/>
          </p:cNvSpPr>
          <p:nvPr/>
        </p:nvSpPr>
        <p:spPr bwMode="auto">
          <a:xfrm>
            <a:off x="4367749" y="4256373"/>
            <a:ext cx="2007272"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685800">
              <a:lnSpc>
                <a:spcPct val="150000"/>
              </a:lnSpc>
              <a:defRPr/>
            </a:pPr>
            <a:r>
              <a:rPr lang="en-US" altLang="zh-CN" sz="1400"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WAF</a:t>
            </a:r>
            <a:r>
              <a:rPr lang="zh-CN" altLang="en-US" sz="1400"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部署类型占比：</a:t>
            </a:r>
            <a:endParaRPr lang="en-US" altLang="zh-CN" sz="1400"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defTabSz="685800">
              <a:buFont typeface="Arial" panose="020B0604020202020204" pitchFamily="34" charset="0"/>
              <a:buChar char="•"/>
              <a:defRPr/>
            </a:pPr>
            <a:r>
              <a:rPr lang="zh-CN" altLang="en-HK"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硬件</a:t>
            </a:r>
            <a:r>
              <a:rPr lang="en-US" altLang="zh-CN"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WAF</a:t>
            </a:r>
            <a:r>
              <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占比：</a:t>
            </a:r>
            <a:r>
              <a:rPr lang="en-US" altLang="zh-CN"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24.4%</a:t>
            </a:r>
          </a:p>
          <a:p>
            <a:pPr marL="285750" indent="-285750" defTabSz="685800">
              <a:buFont typeface="Arial" panose="020B0604020202020204" pitchFamily="34" charset="0"/>
              <a:buChar char="•"/>
              <a:defRPr/>
            </a:pPr>
            <a:r>
              <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软件</a:t>
            </a:r>
            <a:r>
              <a:rPr lang="en-US" altLang="zh-CN"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WAF</a:t>
            </a:r>
            <a:r>
              <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占比：</a:t>
            </a:r>
            <a:r>
              <a:rPr lang="en-US" altLang="zh-CN"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19.9%</a:t>
            </a:r>
          </a:p>
          <a:p>
            <a:pPr marL="285750" indent="-285750" defTabSz="685800">
              <a:buFont typeface="Arial" panose="020B0604020202020204" pitchFamily="34" charset="0"/>
              <a:buChar char="•"/>
              <a:defRPr/>
            </a:pPr>
            <a:r>
              <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云</a:t>
            </a:r>
            <a:r>
              <a:rPr lang="en-US" altLang="zh-CN"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WAF</a:t>
            </a:r>
            <a:r>
              <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占比：</a:t>
            </a:r>
            <a:r>
              <a:rPr lang="en-US" altLang="zh-CN"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55.70%</a:t>
            </a:r>
            <a:endParaRPr lang="en-HK" altLang="zh-CN"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7" name="文本框 122">
            <a:extLst>
              <a:ext uri="{FF2B5EF4-FFF2-40B4-BE49-F238E27FC236}">
                <a16:creationId xmlns:a16="http://schemas.microsoft.com/office/drawing/2014/main" id="{ED9899C1-EA9F-CC48-9025-CD0652EFEE7A}"/>
              </a:ext>
            </a:extLst>
          </p:cNvPr>
          <p:cNvSpPr txBox="1"/>
          <p:nvPr/>
        </p:nvSpPr>
        <p:spPr>
          <a:xfrm>
            <a:off x="619198" y="6425321"/>
            <a:ext cx="3431315" cy="227563"/>
          </a:xfrm>
          <a:prstGeom prst="rect">
            <a:avLst/>
          </a:prstGeom>
          <a:noFill/>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800" b="0" i="0" u="none" strike="noStrike" kern="1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数据来源：头豹</a:t>
            </a:r>
            <a:endParaRPr kumimoji="0" lang="en-US" altLang="zh-CN" sz="800" b="0" i="0" u="none" strike="noStrike" kern="1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13" name="TextBox 12">
            <a:extLst>
              <a:ext uri="{FF2B5EF4-FFF2-40B4-BE49-F238E27FC236}">
                <a16:creationId xmlns:a16="http://schemas.microsoft.com/office/drawing/2014/main" id="{6EA31AF5-ECAB-561C-A269-931911E3EA9B}"/>
              </a:ext>
            </a:extLst>
          </p:cNvPr>
          <p:cNvSpPr txBox="1"/>
          <p:nvPr/>
        </p:nvSpPr>
        <p:spPr>
          <a:xfrm>
            <a:off x="8144736" y="4446241"/>
            <a:ext cx="2872791" cy="13465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solidFill>
                  <a:srgbClr val="000000"/>
                </a:solidFill>
              </a:rPr>
              <a:t>政务和企业的规模化云部署将推动云</a:t>
            </a:r>
            <a:r>
              <a:rPr lang="en-HK" sz="1400" dirty="0">
                <a:solidFill>
                  <a:srgbClr val="000000"/>
                </a:solidFill>
              </a:rPr>
              <a:t>WAF</a:t>
            </a:r>
            <a:r>
              <a:rPr lang="zh-CN" altLang="en-US" sz="1400" dirty="0">
                <a:solidFill>
                  <a:srgbClr val="000000"/>
                </a:solidFill>
              </a:rPr>
              <a:t>市场继续增长</a:t>
            </a:r>
          </a:p>
          <a:p>
            <a:pPr marL="285750" indent="-285750">
              <a:lnSpc>
                <a:spcPct val="150000"/>
              </a:lnSpc>
              <a:buFont typeface="Arial" panose="020B0604020202020204" pitchFamily="34" charset="0"/>
              <a:buChar char="•"/>
            </a:pPr>
            <a:r>
              <a:rPr lang="zh-CN" altLang="en-US" sz="1400" dirty="0">
                <a:solidFill>
                  <a:srgbClr val="000000"/>
                </a:solidFill>
              </a:rPr>
              <a:t>应用安全层面的众多风险问题，也将激发市场对云</a:t>
            </a:r>
            <a:r>
              <a:rPr lang="en-HK" sz="1400" dirty="0">
                <a:solidFill>
                  <a:srgbClr val="000000"/>
                </a:solidFill>
              </a:rPr>
              <a:t>WAF</a:t>
            </a:r>
            <a:r>
              <a:rPr lang="zh-CN" altLang="en-US" sz="1400" dirty="0">
                <a:solidFill>
                  <a:srgbClr val="000000"/>
                </a:solidFill>
              </a:rPr>
              <a:t>的需求 </a:t>
            </a:r>
          </a:p>
        </p:txBody>
      </p:sp>
      <p:sp>
        <p:nvSpPr>
          <p:cNvPr id="78" name="Right Arrow 77">
            <a:extLst>
              <a:ext uri="{FF2B5EF4-FFF2-40B4-BE49-F238E27FC236}">
                <a16:creationId xmlns:a16="http://schemas.microsoft.com/office/drawing/2014/main" id="{9F21973B-737D-D582-9B7D-D558D7B8EC00}"/>
              </a:ext>
            </a:extLst>
          </p:cNvPr>
          <p:cNvSpPr/>
          <p:nvPr/>
        </p:nvSpPr>
        <p:spPr>
          <a:xfrm>
            <a:off x="6465714" y="4585250"/>
            <a:ext cx="1225239" cy="316876"/>
          </a:xfrm>
          <a:prstGeom prst="rightArrow">
            <a:avLst/>
          </a:prstGeom>
          <a:solidFill>
            <a:srgbClr val="2669C4">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7CE54339-C4D7-5A54-9D05-0F36DF33A212}"/>
              </a:ext>
            </a:extLst>
          </p:cNvPr>
          <p:cNvSpPr txBox="1"/>
          <p:nvPr/>
        </p:nvSpPr>
        <p:spPr>
          <a:xfrm>
            <a:off x="8227592" y="3955221"/>
            <a:ext cx="2608471" cy="458459"/>
          </a:xfrm>
          <a:prstGeom prst="rect">
            <a:avLst/>
          </a:prstGeom>
          <a:noFill/>
        </p:spPr>
        <p:txBody>
          <a:bodyPr wrap="none" rtlCol="0">
            <a:spAutoFit/>
          </a:bodyPr>
          <a:lstStyle/>
          <a:p>
            <a:pPr>
              <a:lnSpc>
                <a:spcPct val="150000"/>
              </a:lnSpc>
            </a:pPr>
            <a:r>
              <a:rPr lang="zh-CN" altLang="en-US" b="1" dirty="0">
                <a:solidFill>
                  <a:srgbClr val="2669C4"/>
                </a:solidFill>
                <a:latin typeface="Arial"/>
                <a:ea typeface="微软雅黑"/>
              </a:rPr>
              <a:t>云</a:t>
            </a:r>
            <a:r>
              <a:rPr lang="en-US" altLang="zh-CN" b="1" dirty="0">
                <a:solidFill>
                  <a:srgbClr val="2669C4"/>
                </a:solidFill>
                <a:latin typeface="Arial"/>
                <a:ea typeface="微软雅黑"/>
              </a:rPr>
              <a:t>WAF</a:t>
            </a:r>
            <a:r>
              <a:rPr lang="zh-CN" altLang="en-US" b="1" dirty="0">
                <a:solidFill>
                  <a:srgbClr val="2669C4"/>
                </a:solidFill>
                <a:latin typeface="Arial"/>
                <a:ea typeface="微软雅黑"/>
              </a:rPr>
              <a:t>占比将继续扩张 </a:t>
            </a:r>
          </a:p>
        </p:txBody>
      </p:sp>
      <p:sp>
        <p:nvSpPr>
          <p:cNvPr id="80" name="文本框 42">
            <a:extLst>
              <a:ext uri="{FF2B5EF4-FFF2-40B4-BE49-F238E27FC236}">
                <a16:creationId xmlns:a16="http://schemas.microsoft.com/office/drawing/2014/main" id="{C8E8F66B-FDB9-CD62-1FBB-7A34DBD35E4D}"/>
              </a:ext>
            </a:extLst>
          </p:cNvPr>
          <p:cNvSpPr txBox="1"/>
          <p:nvPr/>
        </p:nvSpPr>
        <p:spPr>
          <a:xfrm>
            <a:off x="8001236" y="3819046"/>
            <a:ext cx="3159789" cy="2314544"/>
          </a:xfrm>
          <a:prstGeom prst="rect">
            <a:avLst/>
          </a:prstGeom>
          <a:noFill/>
          <a:ln>
            <a:solidFill>
              <a:sysClr val="windowText" lastClr="000000"/>
            </a:solidFill>
            <a:prstDash val="dash"/>
          </a:ln>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HK" altLang="zh-CN" sz="1400" b="0" i="0" u="none" strike="noStrike" kern="1200" cap="none" spc="0" normalizeH="0" baseline="0" noProof="0" dirty="0">
              <a:ln>
                <a:noFill/>
              </a:ln>
              <a:solidFill>
                <a:srgbClr val="000000"/>
              </a:solidFill>
              <a:effectLst/>
              <a:uLnTx/>
              <a:uFillTx/>
              <a:latin typeface="Arial"/>
              <a:ea typeface="微软雅黑"/>
              <a:cs typeface="+mn-cs"/>
              <a:sym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HK" altLang="zh-CN" sz="1400" dirty="0">
              <a:solidFill>
                <a:srgbClr val="000000"/>
              </a:solidFill>
              <a:latin typeface="Arial"/>
              <a:ea typeface="微软雅黑"/>
              <a:sym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HK" altLang="zh-CN" sz="1400" b="0" i="0" u="none" strike="noStrike" kern="1200" cap="none" spc="0" normalizeH="0" baseline="0" noProof="0" dirty="0">
              <a:ln>
                <a:noFill/>
              </a:ln>
              <a:solidFill>
                <a:srgbClr val="000000"/>
              </a:solidFill>
              <a:effectLst/>
              <a:uLnTx/>
              <a:uFillTx/>
              <a:latin typeface="Arial"/>
              <a:ea typeface="微软雅黑"/>
              <a:cs typeface="+mn-cs"/>
              <a:sym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HK" altLang="zh-CN" sz="1400" dirty="0">
              <a:solidFill>
                <a:srgbClr val="000000"/>
              </a:solidFill>
              <a:latin typeface="Arial"/>
              <a:ea typeface="微软雅黑"/>
              <a:sym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HK" altLang="zh-CN" sz="1400" b="0" i="0" u="none" strike="noStrike" kern="1200" cap="none" spc="0" normalizeH="0" baseline="0" noProof="0" dirty="0">
              <a:ln>
                <a:noFill/>
              </a:ln>
              <a:solidFill>
                <a:srgbClr val="000000"/>
              </a:solidFill>
              <a:effectLst/>
              <a:uLnTx/>
              <a:uFillTx/>
              <a:latin typeface="Arial"/>
              <a:ea typeface="微软雅黑"/>
              <a:cs typeface="+mn-cs"/>
              <a:sym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HK" altLang="zh-CN" sz="1400" dirty="0">
              <a:solidFill>
                <a:srgbClr val="000000"/>
              </a:solidFill>
              <a:latin typeface="Arial"/>
              <a:ea typeface="微软雅黑"/>
              <a:sym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HK" altLang="zh-CN" sz="1400" dirty="0">
              <a:solidFill>
                <a:srgbClr val="000000"/>
              </a:solidFill>
              <a:latin typeface="Arial"/>
              <a:ea typeface="微软雅黑"/>
              <a:sym typeface="Times New Roman" panose="02020603050405020304" pitchFamily="18" charset="0"/>
            </a:endParaRPr>
          </a:p>
        </p:txBody>
      </p:sp>
    </p:spTree>
    <p:custDataLst>
      <p:tags r:id="rId1"/>
    </p:custDataLst>
    <p:extLst>
      <p:ext uri="{BB962C8B-B14F-4D97-AF65-F5344CB8AC3E}">
        <p14:creationId xmlns:p14="http://schemas.microsoft.com/office/powerpoint/2010/main" val="1840040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1psd"/>
          <p:cNvPicPr>
            <a:picLocks noChangeAspect="1"/>
          </p:cNvPicPr>
          <p:nvPr/>
        </p:nvPicPr>
        <p:blipFill>
          <a:blip r:embed="rId5"/>
          <a:srcRect l="171" t="29809" r="223" b="4968"/>
          <a:stretch>
            <a:fillRect/>
          </a:stretch>
        </p:blipFill>
        <p:spPr>
          <a:xfrm>
            <a:off x="0" y="0"/>
            <a:ext cx="12192000" cy="650240"/>
          </a:xfrm>
          <a:prstGeom prst="rect">
            <a:avLst/>
          </a:prstGeom>
        </p:spPr>
      </p:pic>
      <p:pic>
        <p:nvPicPr>
          <p:cNvPr id="6" name="图片 5" descr="会议名称">
            <a:extLst>
              <a:ext uri="{FF2B5EF4-FFF2-40B4-BE49-F238E27FC236}">
                <a16:creationId xmlns:a16="http://schemas.microsoft.com/office/drawing/2014/main" id="{38B23AF3-D0B3-4048-3B17-C7CB955474BC}"/>
              </a:ext>
            </a:extLst>
          </p:cNvPr>
          <p:cNvPicPr>
            <a:picLocks noChangeAspect="1"/>
          </p:cNvPicPr>
          <p:nvPr/>
        </p:nvPicPr>
        <p:blipFill>
          <a:blip r:embed="rId6"/>
          <a:stretch>
            <a:fillRect/>
          </a:stretch>
        </p:blipFill>
        <p:spPr>
          <a:xfrm>
            <a:off x="9889066" y="135396"/>
            <a:ext cx="2201682" cy="230681"/>
          </a:xfrm>
          <a:prstGeom prst="rect">
            <a:avLst/>
          </a:prstGeom>
        </p:spPr>
      </p:pic>
      <p:pic>
        <p:nvPicPr>
          <p:cNvPr id="7" name="图片 6" descr="时间地点">
            <a:extLst>
              <a:ext uri="{FF2B5EF4-FFF2-40B4-BE49-F238E27FC236}">
                <a16:creationId xmlns:a16="http://schemas.microsoft.com/office/drawing/2014/main" id="{B7EC4616-E475-EEE9-5A1C-FABCACE967FA}"/>
              </a:ext>
            </a:extLst>
          </p:cNvPr>
          <p:cNvPicPr>
            <a:picLocks noChangeAspect="1"/>
          </p:cNvPicPr>
          <p:nvPr/>
        </p:nvPicPr>
        <p:blipFill>
          <a:blip r:embed="rId7"/>
          <a:stretch>
            <a:fillRect/>
          </a:stretch>
        </p:blipFill>
        <p:spPr>
          <a:xfrm>
            <a:off x="10223237" y="426643"/>
            <a:ext cx="1517402" cy="149660"/>
          </a:xfrm>
          <a:prstGeom prst="rect">
            <a:avLst/>
          </a:prstGeom>
        </p:spPr>
      </p:pic>
      <p:pic>
        <p:nvPicPr>
          <p:cNvPr id="8" name="图片 7" descr="可信安全">
            <a:extLst>
              <a:ext uri="{FF2B5EF4-FFF2-40B4-BE49-F238E27FC236}">
                <a16:creationId xmlns:a16="http://schemas.microsoft.com/office/drawing/2014/main" id="{4E89E148-CA3A-F2BE-FE11-444DA45DAE1B}"/>
              </a:ext>
            </a:extLst>
          </p:cNvPr>
          <p:cNvPicPr>
            <a:picLocks noChangeAspect="1"/>
          </p:cNvPicPr>
          <p:nvPr/>
        </p:nvPicPr>
        <p:blipFill>
          <a:blip r:embed="rId8"/>
          <a:stretch>
            <a:fillRect/>
          </a:stretch>
        </p:blipFill>
        <p:spPr>
          <a:xfrm>
            <a:off x="8010549" y="121525"/>
            <a:ext cx="1699260" cy="389890"/>
          </a:xfrm>
          <a:prstGeom prst="rect">
            <a:avLst/>
          </a:prstGeom>
        </p:spPr>
      </p:pic>
      <p:sp>
        <p:nvSpPr>
          <p:cNvPr id="11" name="标题 2">
            <a:extLst>
              <a:ext uri="{FF2B5EF4-FFF2-40B4-BE49-F238E27FC236}">
                <a16:creationId xmlns:a16="http://schemas.microsoft.com/office/drawing/2014/main" id="{4A126198-2CE2-E980-7415-03936A4484BF}"/>
              </a:ext>
            </a:extLst>
          </p:cNvPr>
          <p:cNvSpPr txBox="1">
            <a:spLocks/>
          </p:cNvSpPr>
          <p:nvPr>
            <p:custDataLst>
              <p:tags r:id="rId2"/>
            </p:custDataLst>
          </p:nvPr>
        </p:nvSpPr>
        <p:spPr>
          <a:xfrm>
            <a:off x="238067" y="160063"/>
            <a:ext cx="10968990" cy="381635"/>
          </a:xfrm>
          <a:prstGeom prst="rect">
            <a:avLst/>
          </a:prstGeom>
        </p:spPr>
        <p:txBody>
          <a:bodyPr vert="horz" lIns="90000" tIns="46800" rIns="90000" bIns="46800" rtlCol="0" anchor="ctr" anchorCtr="0">
            <a:no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目录</a:t>
            </a:r>
          </a:p>
        </p:txBody>
      </p:sp>
      <p:sp>
        <p:nvSpPr>
          <p:cNvPr id="36" name="Oval 35">
            <a:extLst>
              <a:ext uri="{FF2B5EF4-FFF2-40B4-BE49-F238E27FC236}">
                <a16:creationId xmlns:a16="http://schemas.microsoft.com/office/drawing/2014/main" id="{F6A8EE73-C5C1-7EB1-A833-2D587AC6E114}"/>
              </a:ext>
            </a:extLst>
          </p:cNvPr>
          <p:cNvSpPr/>
          <p:nvPr/>
        </p:nvSpPr>
        <p:spPr>
          <a:xfrm>
            <a:off x="4248921" y="2757305"/>
            <a:ext cx="671695" cy="671695"/>
          </a:xfrm>
          <a:prstGeom prst="ellipse">
            <a:avLst/>
          </a:prstGeom>
          <a:solidFill>
            <a:srgbClr val="266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Arial"/>
                <a:ea typeface="微软雅黑"/>
                <a:cs typeface="+mn-cs"/>
              </a:rPr>
              <a:t>2</a:t>
            </a:r>
            <a:endParaRPr kumimoji="0" 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37" name="TextBox 36">
            <a:extLst>
              <a:ext uri="{FF2B5EF4-FFF2-40B4-BE49-F238E27FC236}">
                <a16:creationId xmlns:a16="http://schemas.microsoft.com/office/drawing/2014/main" id="{9D5BE6AD-D886-BC83-0218-61D115D8B85B}"/>
              </a:ext>
            </a:extLst>
          </p:cNvPr>
          <p:cNvSpPr txBox="1"/>
          <p:nvPr/>
        </p:nvSpPr>
        <p:spPr>
          <a:xfrm>
            <a:off x="5285521" y="2831542"/>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2669C4"/>
                </a:solidFill>
                <a:effectLst/>
                <a:uLnTx/>
                <a:uFillTx/>
                <a:latin typeface="Arial"/>
                <a:ea typeface="微软雅黑"/>
                <a:cs typeface="+mn-cs"/>
              </a:rPr>
              <a:t>标准解读</a:t>
            </a:r>
            <a:endParaRPr kumimoji="0" lang="en-US" sz="2800" b="1" i="0" u="none" strike="noStrike" kern="1200" cap="none" spc="0" normalizeH="0" baseline="0" noProof="0" dirty="0">
              <a:ln>
                <a:noFill/>
              </a:ln>
              <a:solidFill>
                <a:srgbClr val="2669C4"/>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331889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1psd"/>
          <p:cNvPicPr>
            <a:picLocks noChangeAspect="1"/>
          </p:cNvPicPr>
          <p:nvPr/>
        </p:nvPicPr>
        <p:blipFill>
          <a:blip r:embed="rId5"/>
          <a:srcRect l="171" t="29809" r="223" b="4968"/>
          <a:stretch>
            <a:fillRect/>
          </a:stretch>
        </p:blipFill>
        <p:spPr>
          <a:xfrm>
            <a:off x="0" y="0"/>
            <a:ext cx="12192000" cy="650240"/>
          </a:xfrm>
          <a:prstGeom prst="rect">
            <a:avLst/>
          </a:prstGeom>
        </p:spPr>
      </p:pic>
      <p:pic>
        <p:nvPicPr>
          <p:cNvPr id="6" name="图片 5" descr="会议名称">
            <a:extLst>
              <a:ext uri="{FF2B5EF4-FFF2-40B4-BE49-F238E27FC236}">
                <a16:creationId xmlns:a16="http://schemas.microsoft.com/office/drawing/2014/main" id="{38B23AF3-D0B3-4048-3B17-C7CB955474BC}"/>
              </a:ext>
            </a:extLst>
          </p:cNvPr>
          <p:cNvPicPr>
            <a:picLocks noChangeAspect="1"/>
          </p:cNvPicPr>
          <p:nvPr/>
        </p:nvPicPr>
        <p:blipFill>
          <a:blip r:embed="rId6"/>
          <a:stretch>
            <a:fillRect/>
          </a:stretch>
        </p:blipFill>
        <p:spPr>
          <a:xfrm>
            <a:off x="9889066" y="135396"/>
            <a:ext cx="2201682" cy="230681"/>
          </a:xfrm>
          <a:prstGeom prst="rect">
            <a:avLst/>
          </a:prstGeom>
        </p:spPr>
      </p:pic>
      <p:pic>
        <p:nvPicPr>
          <p:cNvPr id="7" name="图片 6" descr="时间地点">
            <a:extLst>
              <a:ext uri="{FF2B5EF4-FFF2-40B4-BE49-F238E27FC236}">
                <a16:creationId xmlns:a16="http://schemas.microsoft.com/office/drawing/2014/main" id="{B7EC4616-E475-EEE9-5A1C-FABCACE967FA}"/>
              </a:ext>
            </a:extLst>
          </p:cNvPr>
          <p:cNvPicPr>
            <a:picLocks noChangeAspect="1"/>
          </p:cNvPicPr>
          <p:nvPr/>
        </p:nvPicPr>
        <p:blipFill>
          <a:blip r:embed="rId7"/>
          <a:stretch>
            <a:fillRect/>
          </a:stretch>
        </p:blipFill>
        <p:spPr>
          <a:xfrm>
            <a:off x="10223237" y="426643"/>
            <a:ext cx="1517402" cy="149660"/>
          </a:xfrm>
          <a:prstGeom prst="rect">
            <a:avLst/>
          </a:prstGeom>
        </p:spPr>
      </p:pic>
      <p:pic>
        <p:nvPicPr>
          <p:cNvPr id="8" name="图片 7" descr="可信安全">
            <a:extLst>
              <a:ext uri="{FF2B5EF4-FFF2-40B4-BE49-F238E27FC236}">
                <a16:creationId xmlns:a16="http://schemas.microsoft.com/office/drawing/2014/main" id="{4E89E148-CA3A-F2BE-FE11-444DA45DAE1B}"/>
              </a:ext>
            </a:extLst>
          </p:cNvPr>
          <p:cNvPicPr>
            <a:picLocks noChangeAspect="1"/>
          </p:cNvPicPr>
          <p:nvPr/>
        </p:nvPicPr>
        <p:blipFill>
          <a:blip r:embed="rId8"/>
          <a:stretch>
            <a:fillRect/>
          </a:stretch>
        </p:blipFill>
        <p:spPr>
          <a:xfrm>
            <a:off x="8010549" y="121525"/>
            <a:ext cx="1699260" cy="389890"/>
          </a:xfrm>
          <a:prstGeom prst="rect">
            <a:avLst/>
          </a:prstGeom>
        </p:spPr>
      </p:pic>
      <p:sp>
        <p:nvSpPr>
          <p:cNvPr id="11" name="标题 2">
            <a:extLst>
              <a:ext uri="{FF2B5EF4-FFF2-40B4-BE49-F238E27FC236}">
                <a16:creationId xmlns:a16="http://schemas.microsoft.com/office/drawing/2014/main" id="{4A126198-2CE2-E980-7415-03936A4484BF}"/>
              </a:ext>
            </a:extLst>
          </p:cNvPr>
          <p:cNvSpPr txBox="1">
            <a:spLocks/>
          </p:cNvSpPr>
          <p:nvPr>
            <p:custDataLst>
              <p:tags r:id="rId2"/>
            </p:custDataLst>
          </p:nvPr>
        </p:nvSpPr>
        <p:spPr>
          <a:xfrm>
            <a:off x="238067" y="160063"/>
            <a:ext cx="10968990" cy="381635"/>
          </a:xfrm>
          <a:prstGeom prst="rect">
            <a:avLst/>
          </a:prstGeom>
        </p:spPr>
        <p:txBody>
          <a:bodyPr vert="horz" lIns="90000" tIns="46800" rIns="90000" bIns="46800" rtlCol="0" anchor="ctr" anchorCtr="0">
            <a:no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中国信通院牵头制定</a:t>
            </a:r>
            <a:r>
              <a:rPr kumimoji="0" lang="en-US" altLang="zh-CN" sz="18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a:t>
            </a:r>
            <a:r>
              <a:rPr kumimoji="0" lang="zh-CN" altLang="en-US" sz="18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云</a:t>
            </a:r>
            <a:r>
              <a:rPr kumimoji="0" lang="en-US" altLang="zh-CN" sz="18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WEB</a:t>
            </a:r>
            <a:r>
              <a:rPr kumimoji="0" lang="zh-CN" altLang="en-US" sz="18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应用防火墙能力要求</a:t>
            </a:r>
            <a:r>
              <a:rPr kumimoji="0" lang="en-US" altLang="zh-CN" sz="18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a:t>
            </a:r>
            <a:r>
              <a:rPr kumimoji="0" lang="zh-CN" altLang="en-US" sz="1800" b="1" i="0" u="none" strike="noStrike" kern="1200" cap="none" spc="300" normalizeH="0" baseline="0" noProof="1">
                <a:ln>
                  <a:noFill/>
                </a:ln>
                <a:solidFill>
                  <a:srgbClr val="FFFFFF"/>
                </a:solidFill>
                <a:effectLst/>
                <a:uLnTx/>
                <a:uFillTx/>
                <a:latin typeface="Arial" panose="020B0604020202020204" pitchFamily="34" charset="0"/>
                <a:ea typeface="微软雅黑" panose="020B0503020204020204" charset="-122"/>
                <a:cs typeface="+mj-cs"/>
                <a:sym typeface="+mn-ea"/>
              </a:rPr>
              <a:t>行业标准</a:t>
            </a:r>
          </a:p>
        </p:txBody>
      </p:sp>
      <p:sp>
        <p:nvSpPr>
          <p:cNvPr id="3" name="Rectangle 2">
            <a:extLst>
              <a:ext uri="{FF2B5EF4-FFF2-40B4-BE49-F238E27FC236}">
                <a16:creationId xmlns:a16="http://schemas.microsoft.com/office/drawing/2014/main" id="{68ED25E7-AD01-623A-B933-27689DD19B80}"/>
              </a:ext>
            </a:extLst>
          </p:cNvPr>
          <p:cNvSpPr/>
          <p:nvPr/>
        </p:nvSpPr>
        <p:spPr>
          <a:xfrm>
            <a:off x="678334" y="911651"/>
            <a:ext cx="506999" cy="1566090"/>
          </a:xfrm>
          <a:prstGeom prst="rect">
            <a:avLst/>
          </a:prstGeom>
          <a:solidFill>
            <a:srgbClr val="012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标准制定背景</a:t>
            </a:r>
            <a:endParaRPr lang="en-US" sz="1600" dirty="0"/>
          </a:p>
        </p:txBody>
      </p:sp>
      <p:sp>
        <p:nvSpPr>
          <p:cNvPr id="4" name="Rectangle 3">
            <a:extLst>
              <a:ext uri="{FF2B5EF4-FFF2-40B4-BE49-F238E27FC236}">
                <a16:creationId xmlns:a16="http://schemas.microsoft.com/office/drawing/2014/main" id="{8B297253-9B91-76EA-72D8-3E59E113AADB}"/>
              </a:ext>
            </a:extLst>
          </p:cNvPr>
          <p:cNvSpPr/>
          <p:nvPr/>
        </p:nvSpPr>
        <p:spPr>
          <a:xfrm>
            <a:off x="1456266" y="911651"/>
            <a:ext cx="10057399" cy="1566090"/>
          </a:xfrm>
          <a:prstGeom prst="rect">
            <a:avLst/>
          </a:prstGeom>
          <a:solidFill>
            <a:srgbClr val="012E8A">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600" b="1" dirty="0">
                <a:solidFill>
                  <a:schemeClr val="tx1"/>
                </a:solidFill>
                <a:latin typeface="微软雅黑" panose="020B0503020204020204" pitchFamily="34" charset="-122"/>
                <a:ea typeface="微软雅黑" panose="020B0503020204020204" pitchFamily="34" charset="-122"/>
              </a:rPr>
              <a:t>Web</a:t>
            </a:r>
            <a:r>
              <a:rPr lang="zh-CN" altLang="en-US" sz="1600" b="1" dirty="0">
                <a:solidFill>
                  <a:schemeClr val="tx1"/>
                </a:solidFill>
                <a:latin typeface="微软雅黑" panose="020B0503020204020204" pitchFamily="34" charset="-122"/>
                <a:ea typeface="微软雅黑" panose="020B0503020204020204" pitchFamily="34" charset="-122"/>
              </a:rPr>
              <a:t>应用防火墙（</a:t>
            </a:r>
            <a:r>
              <a:rPr lang="en-US" altLang="zh-CN" sz="1600" b="1" dirty="0">
                <a:solidFill>
                  <a:schemeClr val="tx1"/>
                </a:solidFill>
                <a:latin typeface="微软雅黑" panose="020B0503020204020204" pitchFamily="34" charset="-122"/>
                <a:ea typeface="微软雅黑" panose="020B0503020204020204" pitchFamily="34" charset="-122"/>
              </a:rPr>
              <a:t>Web Application Firewall</a:t>
            </a:r>
            <a:r>
              <a:rPr lang="zh-CN" altLang="en-US" sz="1600" b="1" dirty="0">
                <a:solidFill>
                  <a:schemeClr val="tx1"/>
                </a:solidFill>
                <a:latin typeface="微软雅黑" panose="020B0503020204020204" pitchFamily="34" charset="-122"/>
                <a:ea typeface="微软雅黑" panose="020B0503020204020204" pitchFamily="34" charset="-122"/>
              </a:rPr>
              <a:t>，</a:t>
            </a:r>
            <a:r>
              <a:rPr lang="en-US" altLang="zh-CN" sz="1600" b="1" dirty="0">
                <a:solidFill>
                  <a:schemeClr val="tx1"/>
                </a:solidFill>
                <a:latin typeface="微软雅黑" panose="020B0503020204020204" pitchFamily="34" charset="-122"/>
                <a:ea typeface="微软雅黑" panose="020B0503020204020204" pitchFamily="34" charset="-122"/>
              </a:rPr>
              <a:t>WAF</a:t>
            </a:r>
            <a:r>
              <a:rPr lang="zh-CN" altLang="en-US" sz="1600" b="1" dirty="0">
                <a:solidFill>
                  <a:schemeClr val="tx1"/>
                </a:solidFill>
                <a:latin typeface="微软雅黑" panose="020B0503020204020204" pitchFamily="34" charset="-122"/>
                <a:ea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rPr>
              <a:t>发展已日趋成熟，应用广泛。近年来，国内提出并运用云</a:t>
            </a:r>
            <a:r>
              <a:rPr lang="en-US" altLang="zh-CN" sz="1600" dirty="0">
                <a:solidFill>
                  <a:schemeClr val="tx1"/>
                </a:solidFill>
                <a:latin typeface="微软雅黑" panose="020B0503020204020204" pitchFamily="34" charset="-122"/>
                <a:ea typeface="微软雅黑" panose="020B0503020204020204" pitchFamily="34" charset="-122"/>
              </a:rPr>
              <a:t>WAF</a:t>
            </a:r>
            <a:r>
              <a:rPr lang="zh-CN" altLang="en-US" sz="1600" dirty="0">
                <a:solidFill>
                  <a:schemeClr val="tx1"/>
                </a:solidFill>
                <a:latin typeface="微软雅黑" panose="020B0503020204020204" pitchFamily="34" charset="-122"/>
                <a:ea typeface="微软雅黑" panose="020B0503020204020204" pitchFamily="34" charset="-122"/>
              </a:rPr>
              <a:t>的厂商逐渐增多，用户无需在自身网络中安装软件程序或部署硬件设备，在不改变自身网络拓扑的情况下去抵御网络中的攻击。因此建立一套云</a:t>
            </a:r>
            <a:r>
              <a:rPr lang="en-US" altLang="zh-CN" sz="1600" dirty="0">
                <a:solidFill>
                  <a:schemeClr val="tx1"/>
                </a:solidFill>
                <a:latin typeface="微软雅黑" panose="020B0503020204020204" pitchFamily="34" charset="-122"/>
                <a:ea typeface="微软雅黑" panose="020B0503020204020204" pitchFamily="34" charset="-122"/>
              </a:rPr>
              <a:t>WAF</a:t>
            </a:r>
            <a:r>
              <a:rPr lang="zh-CN" altLang="en-US" sz="1600" dirty="0">
                <a:solidFill>
                  <a:schemeClr val="tx1"/>
                </a:solidFill>
                <a:latin typeface="微软雅黑" panose="020B0503020204020204" pitchFamily="34" charset="-122"/>
                <a:ea typeface="微软雅黑" panose="020B0503020204020204" pitchFamily="34" charset="-122"/>
              </a:rPr>
              <a:t>统一的应用能力要求标准，对于规范和提高云</a:t>
            </a:r>
            <a:r>
              <a:rPr lang="en-US" altLang="zh-CN" sz="1600" dirty="0">
                <a:solidFill>
                  <a:schemeClr val="tx1"/>
                </a:solidFill>
                <a:latin typeface="微软雅黑" panose="020B0503020204020204" pitchFamily="34" charset="-122"/>
                <a:ea typeface="微软雅黑" panose="020B0503020204020204" pitchFamily="34" charset="-122"/>
              </a:rPr>
              <a:t>WAF</a:t>
            </a:r>
            <a:r>
              <a:rPr lang="zh-CN" altLang="en-US" sz="1600" dirty="0">
                <a:solidFill>
                  <a:schemeClr val="tx1"/>
                </a:solidFill>
                <a:latin typeface="微软雅黑" panose="020B0503020204020204" pitchFamily="34" charset="-122"/>
                <a:ea typeface="微软雅黑" panose="020B0503020204020204" pitchFamily="34" charset="-122"/>
              </a:rPr>
              <a:t>的能力有非常现实的意义。</a:t>
            </a:r>
            <a:endParaRPr lang="en-US" altLang="zh-CN" sz="1600" dirty="0">
              <a:solidFill>
                <a:schemeClr val="tx1"/>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328E3B7A-34DA-E224-536B-0490CB1763FE}"/>
              </a:ext>
            </a:extLst>
          </p:cNvPr>
          <p:cNvPicPr>
            <a:picLocks noChangeAspect="1"/>
          </p:cNvPicPr>
          <p:nvPr/>
        </p:nvPicPr>
        <p:blipFill>
          <a:blip r:embed="rId9"/>
          <a:stretch>
            <a:fillRect/>
          </a:stretch>
        </p:blipFill>
        <p:spPr>
          <a:xfrm>
            <a:off x="1456270" y="2565400"/>
            <a:ext cx="10057398" cy="1727200"/>
          </a:xfrm>
          <a:prstGeom prst="rect">
            <a:avLst/>
          </a:prstGeom>
        </p:spPr>
      </p:pic>
      <p:sp>
        <p:nvSpPr>
          <p:cNvPr id="9" name="Rectangle 8">
            <a:extLst>
              <a:ext uri="{FF2B5EF4-FFF2-40B4-BE49-F238E27FC236}">
                <a16:creationId xmlns:a16="http://schemas.microsoft.com/office/drawing/2014/main" id="{2AA05F13-11C6-78CC-3026-B81598652EF7}"/>
              </a:ext>
            </a:extLst>
          </p:cNvPr>
          <p:cNvSpPr/>
          <p:nvPr/>
        </p:nvSpPr>
        <p:spPr>
          <a:xfrm>
            <a:off x="1456268" y="2565400"/>
            <a:ext cx="10057397" cy="1727200"/>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48C8715-32FA-1284-C808-0FFC3B4FD651}"/>
              </a:ext>
            </a:extLst>
          </p:cNvPr>
          <p:cNvSpPr/>
          <p:nvPr/>
        </p:nvSpPr>
        <p:spPr>
          <a:xfrm>
            <a:off x="678337" y="2565400"/>
            <a:ext cx="506999" cy="1727200"/>
          </a:xfrm>
          <a:prstGeom prst="rect">
            <a:avLst/>
          </a:prstGeom>
          <a:solidFill>
            <a:srgbClr val="012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参与单位</a:t>
            </a:r>
            <a:endParaRPr lang="en-US" sz="1600" dirty="0"/>
          </a:p>
        </p:txBody>
      </p:sp>
      <p:pic>
        <p:nvPicPr>
          <p:cNvPr id="13" name="图片 3">
            <a:extLst>
              <a:ext uri="{FF2B5EF4-FFF2-40B4-BE49-F238E27FC236}">
                <a16:creationId xmlns:a16="http://schemas.microsoft.com/office/drawing/2014/main" id="{98AB3063-7037-11F2-E7A6-251A32AF01A7}"/>
              </a:ext>
            </a:extLst>
          </p:cNvPr>
          <p:cNvPicPr>
            <a:picLocks noChangeAspect="1"/>
          </p:cNvPicPr>
          <p:nvPr/>
        </p:nvPicPr>
        <p:blipFill rotWithShape="1">
          <a:blip r:embed="rId10"/>
          <a:srcRect r="51670"/>
          <a:stretch/>
        </p:blipFill>
        <p:spPr>
          <a:xfrm>
            <a:off x="9889066" y="4392901"/>
            <a:ext cx="1604049" cy="2305850"/>
          </a:xfrm>
          <a:prstGeom prst="rect">
            <a:avLst/>
          </a:prstGeom>
        </p:spPr>
      </p:pic>
      <p:pic>
        <p:nvPicPr>
          <p:cNvPr id="17" name="Picture 16">
            <a:extLst>
              <a:ext uri="{FF2B5EF4-FFF2-40B4-BE49-F238E27FC236}">
                <a16:creationId xmlns:a16="http://schemas.microsoft.com/office/drawing/2014/main" id="{E02CA2B0-4C33-872C-A3E3-6AC010673075}"/>
              </a:ext>
            </a:extLst>
          </p:cNvPr>
          <p:cNvPicPr>
            <a:picLocks noChangeAspect="1"/>
          </p:cNvPicPr>
          <p:nvPr/>
        </p:nvPicPr>
        <p:blipFill>
          <a:blip r:embed="rId11"/>
          <a:stretch>
            <a:fillRect/>
          </a:stretch>
        </p:blipFill>
        <p:spPr>
          <a:xfrm>
            <a:off x="7078130" y="4542141"/>
            <a:ext cx="2211420" cy="1267605"/>
          </a:xfrm>
          <a:prstGeom prst="rect">
            <a:avLst/>
          </a:prstGeom>
        </p:spPr>
      </p:pic>
      <p:sp>
        <p:nvSpPr>
          <p:cNvPr id="18" name="Rectangle 17">
            <a:extLst>
              <a:ext uri="{FF2B5EF4-FFF2-40B4-BE49-F238E27FC236}">
                <a16:creationId xmlns:a16="http://schemas.microsoft.com/office/drawing/2014/main" id="{DF54CA68-F163-678E-6A4D-B8B544753A21}"/>
              </a:ext>
            </a:extLst>
          </p:cNvPr>
          <p:cNvSpPr/>
          <p:nvPr/>
        </p:nvSpPr>
        <p:spPr>
          <a:xfrm>
            <a:off x="678334" y="4392901"/>
            <a:ext cx="506999" cy="1566090"/>
          </a:xfrm>
          <a:prstGeom prst="rect">
            <a:avLst/>
          </a:prstGeom>
          <a:solidFill>
            <a:srgbClr val="012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三次研讨</a:t>
            </a:r>
            <a:endParaRPr lang="en-US" sz="1600" dirty="0"/>
          </a:p>
        </p:txBody>
      </p:sp>
      <p:pic>
        <p:nvPicPr>
          <p:cNvPr id="15" name="Picture 14">
            <a:extLst>
              <a:ext uri="{FF2B5EF4-FFF2-40B4-BE49-F238E27FC236}">
                <a16:creationId xmlns:a16="http://schemas.microsoft.com/office/drawing/2014/main" id="{863ABFE1-F83A-B514-7C5C-99A1A59D8298}"/>
              </a:ext>
            </a:extLst>
          </p:cNvPr>
          <p:cNvPicPr>
            <a:picLocks noChangeAspect="1"/>
          </p:cNvPicPr>
          <p:nvPr/>
        </p:nvPicPr>
        <p:blipFill>
          <a:blip r:embed="rId12"/>
          <a:stretch>
            <a:fillRect/>
          </a:stretch>
        </p:blipFill>
        <p:spPr>
          <a:xfrm>
            <a:off x="1709519" y="4542140"/>
            <a:ext cx="2257922" cy="1267605"/>
          </a:xfrm>
          <a:prstGeom prst="rect">
            <a:avLst/>
          </a:prstGeom>
        </p:spPr>
      </p:pic>
      <p:pic>
        <p:nvPicPr>
          <p:cNvPr id="20" name="Picture 19">
            <a:extLst>
              <a:ext uri="{FF2B5EF4-FFF2-40B4-BE49-F238E27FC236}">
                <a16:creationId xmlns:a16="http://schemas.microsoft.com/office/drawing/2014/main" id="{89FB04AE-FE09-802E-27F5-05E048211A0E}"/>
              </a:ext>
            </a:extLst>
          </p:cNvPr>
          <p:cNvPicPr>
            <a:picLocks noChangeAspect="1"/>
          </p:cNvPicPr>
          <p:nvPr/>
        </p:nvPicPr>
        <p:blipFill>
          <a:blip r:embed="rId13"/>
          <a:stretch>
            <a:fillRect/>
          </a:stretch>
        </p:blipFill>
        <p:spPr>
          <a:xfrm>
            <a:off x="4393824" y="4542140"/>
            <a:ext cx="2257922" cy="1269196"/>
          </a:xfrm>
          <a:prstGeom prst="rect">
            <a:avLst/>
          </a:prstGeom>
        </p:spPr>
      </p:pic>
    </p:spTree>
    <p:custDataLst>
      <p:tags r:id="rId1"/>
    </p:custDataLst>
    <p:extLst>
      <p:ext uri="{BB962C8B-B14F-4D97-AF65-F5344CB8AC3E}">
        <p14:creationId xmlns:p14="http://schemas.microsoft.com/office/powerpoint/2010/main" val="1174560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1psd"/>
          <p:cNvPicPr>
            <a:picLocks noChangeAspect="1"/>
          </p:cNvPicPr>
          <p:nvPr/>
        </p:nvPicPr>
        <p:blipFill>
          <a:blip r:embed="rId5"/>
          <a:srcRect l="171" t="29809" r="223" b="4968"/>
          <a:stretch>
            <a:fillRect/>
          </a:stretch>
        </p:blipFill>
        <p:spPr>
          <a:xfrm>
            <a:off x="0" y="0"/>
            <a:ext cx="12192000" cy="650240"/>
          </a:xfrm>
          <a:prstGeom prst="rect">
            <a:avLst/>
          </a:prstGeom>
        </p:spPr>
      </p:pic>
      <p:pic>
        <p:nvPicPr>
          <p:cNvPr id="6" name="图片 5" descr="会议名称">
            <a:extLst>
              <a:ext uri="{FF2B5EF4-FFF2-40B4-BE49-F238E27FC236}">
                <a16:creationId xmlns:a16="http://schemas.microsoft.com/office/drawing/2014/main" id="{38B23AF3-D0B3-4048-3B17-C7CB955474BC}"/>
              </a:ext>
            </a:extLst>
          </p:cNvPr>
          <p:cNvPicPr>
            <a:picLocks noChangeAspect="1"/>
          </p:cNvPicPr>
          <p:nvPr/>
        </p:nvPicPr>
        <p:blipFill>
          <a:blip r:embed="rId6"/>
          <a:stretch>
            <a:fillRect/>
          </a:stretch>
        </p:blipFill>
        <p:spPr>
          <a:xfrm>
            <a:off x="9889066" y="135396"/>
            <a:ext cx="2201682" cy="230681"/>
          </a:xfrm>
          <a:prstGeom prst="rect">
            <a:avLst/>
          </a:prstGeom>
        </p:spPr>
      </p:pic>
      <p:pic>
        <p:nvPicPr>
          <p:cNvPr id="7" name="图片 6" descr="时间地点">
            <a:extLst>
              <a:ext uri="{FF2B5EF4-FFF2-40B4-BE49-F238E27FC236}">
                <a16:creationId xmlns:a16="http://schemas.microsoft.com/office/drawing/2014/main" id="{B7EC4616-E475-EEE9-5A1C-FABCACE967FA}"/>
              </a:ext>
            </a:extLst>
          </p:cNvPr>
          <p:cNvPicPr>
            <a:picLocks noChangeAspect="1"/>
          </p:cNvPicPr>
          <p:nvPr/>
        </p:nvPicPr>
        <p:blipFill>
          <a:blip r:embed="rId7"/>
          <a:stretch>
            <a:fillRect/>
          </a:stretch>
        </p:blipFill>
        <p:spPr>
          <a:xfrm>
            <a:off x="10223237" y="426643"/>
            <a:ext cx="1517402" cy="149660"/>
          </a:xfrm>
          <a:prstGeom prst="rect">
            <a:avLst/>
          </a:prstGeom>
        </p:spPr>
      </p:pic>
      <p:pic>
        <p:nvPicPr>
          <p:cNvPr id="8" name="图片 7" descr="可信安全">
            <a:extLst>
              <a:ext uri="{FF2B5EF4-FFF2-40B4-BE49-F238E27FC236}">
                <a16:creationId xmlns:a16="http://schemas.microsoft.com/office/drawing/2014/main" id="{4E89E148-CA3A-F2BE-FE11-444DA45DAE1B}"/>
              </a:ext>
            </a:extLst>
          </p:cNvPr>
          <p:cNvPicPr>
            <a:picLocks noChangeAspect="1"/>
          </p:cNvPicPr>
          <p:nvPr/>
        </p:nvPicPr>
        <p:blipFill>
          <a:blip r:embed="rId8"/>
          <a:stretch>
            <a:fillRect/>
          </a:stretch>
        </p:blipFill>
        <p:spPr>
          <a:xfrm>
            <a:off x="8010549" y="121525"/>
            <a:ext cx="1699260" cy="389890"/>
          </a:xfrm>
          <a:prstGeom prst="rect">
            <a:avLst/>
          </a:prstGeom>
        </p:spPr>
      </p:pic>
      <p:sp>
        <p:nvSpPr>
          <p:cNvPr id="11" name="标题 2">
            <a:extLst>
              <a:ext uri="{FF2B5EF4-FFF2-40B4-BE49-F238E27FC236}">
                <a16:creationId xmlns:a16="http://schemas.microsoft.com/office/drawing/2014/main" id="{4A126198-2CE2-E980-7415-03936A4484BF}"/>
              </a:ext>
            </a:extLst>
          </p:cNvPr>
          <p:cNvSpPr txBox="1">
            <a:spLocks/>
          </p:cNvSpPr>
          <p:nvPr>
            <p:custDataLst>
              <p:tags r:id="rId2"/>
            </p:custDataLst>
          </p:nvPr>
        </p:nvSpPr>
        <p:spPr>
          <a:xfrm>
            <a:off x="238067" y="160063"/>
            <a:ext cx="10968990" cy="381635"/>
          </a:xfrm>
          <a:prstGeom prst="rect">
            <a:avLst/>
          </a:prstGeom>
        </p:spPr>
        <p:txBody>
          <a:bodyPr vert="horz" lIns="90000" tIns="46800" rIns="90000" bIns="46800" rtlCol="0" anchor="ctr" anchorCtr="0">
            <a:no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zh-CN" altLang="en-US" sz="2000" dirty="0">
                <a:solidFill>
                  <a:schemeClr val="bg1"/>
                </a:solidFill>
              </a:rPr>
              <a:t>标准解读</a:t>
            </a:r>
            <a:r>
              <a:rPr lang="en-US" altLang="zh-CN" sz="2000" dirty="0">
                <a:solidFill>
                  <a:schemeClr val="bg1"/>
                </a:solidFill>
              </a:rPr>
              <a:t>——</a:t>
            </a:r>
            <a:r>
              <a:rPr lang="zh-CN" altLang="en-US" sz="2000" dirty="0">
                <a:solidFill>
                  <a:schemeClr val="bg1"/>
                </a:solidFill>
              </a:rPr>
              <a:t>云</a:t>
            </a:r>
            <a:r>
              <a:rPr lang="en-US" altLang="zh-CN" sz="2000" dirty="0">
                <a:solidFill>
                  <a:schemeClr val="bg1"/>
                </a:solidFill>
              </a:rPr>
              <a:t>WEB</a:t>
            </a:r>
            <a:r>
              <a:rPr lang="zh-CN" altLang="en-US" sz="2000" dirty="0">
                <a:solidFill>
                  <a:schemeClr val="bg1"/>
                </a:solidFill>
              </a:rPr>
              <a:t>应用防火墙能力要求框架解析</a:t>
            </a:r>
          </a:p>
        </p:txBody>
      </p:sp>
      <p:sp>
        <p:nvSpPr>
          <p:cNvPr id="39" name="剪去单角的矩形 12">
            <a:extLst>
              <a:ext uri="{FF2B5EF4-FFF2-40B4-BE49-F238E27FC236}">
                <a16:creationId xmlns:a16="http://schemas.microsoft.com/office/drawing/2014/main" id="{7C91D999-D20E-7EF0-3624-DCE15ED6239C}"/>
              </a:ext>
            </a:extLst>
          </p:cNvPr>
          <p:cNvSpPr/>
          <p:nvPr/>
        </p:nvSpPr>
        <p:spPr>
          <a:xfrm>
            <a:off x="342453" y="2141924"/>
            <a:ext cx="4721142" cy="1267438"/>
          </a:xfrm>
          <a:prstGeom prst="snip1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剪去单角的矩形 12">
            <a:extLst>
              <a:ext uri="{FF2B5EF4-FFF2-40B4-BE49-F238E27FC236}">
                <a16:creationId xmlns:a16="http://schemas.microsoft.com/office/drawing/2014/main" id="{6D6B77E2-FED4-06BE-126E-314AA9CCFF9C}"/>
              </a:ext>
            </a:extLst>
          </p:cNvPr>
          <p:cNvSpPr/>
          <p:nvPr/>
        </p:nvSpPr>
        <p:spPr>
          <a:xfrm>
            <a:off x="342453" y="3561806"/>
            <a:ext cx="4723876" cy="886702"/>
          </a:xfrm>
          <a:prstGeom prst="snip1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Rectangle 24">
            <a:extLst>
              <a:ext uri="{FF2B5EF4-FFF2-40B4-BE49-F238E27FC236}">
                <a16:creationId xmlns:a16="http://schemas.microsoft.com/office/drawing/2014/main" id="{182F287F-B5F3-63FC-995C-2C5E987EF2DF}"/>
              </a:ext>
            </a:extLst>
          </p:cNvPr>
          <p:cNvSpPr>
            <a:spLocks noChangeArrowheads="1"/>
          </p:cNvSpPr>
          <p:nvPr/>
        </p:nvSpPr>
        <p:spPr bwMode="auto">
          <a:xfrm>
            <a:off x="423651" y="3652486"/>
            <a:ext cx="4595102" cy="56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685800">
              <a:lnSpc>
                <a:spcPct val="150000"/>
              </a:lnSpc>
              <a:defRPr/>
            </a:pPr>
            <a:r>
              <a:rPr lang="zh-CN" altLang="en-US" sz="1400"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云</a:t>
            </a:r>
            <a:r>
              <a:rPr lang="en-US" altLang="zh-CN" sz="1400"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WAF</a:t>
            </a:r>
            <a:r>
              <a:rPr lang="zh-CN" altLang="en-US" sz="1400"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能力要求分为五个维度：</a:t>
            </a:r>
            <a:endParaRPr lang="en-US" altLang="zh-CN" sz="1400"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685800">
              <a:lnSpc>
                <a:spcPct val="150000"/>
              </a:lnSpc>
              <a:defRPr/>
            </a:pPr>
            <a:r>
              <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服务接入、安全防护、通用安全能力、性能及可拓展性、可靠性</a:t>
            </a:r>
            <a:endParaRPr lang="zh-CN" altLang="zh-CN"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剪去单角的矩形 12">
            <a:extLst>
              <a:ext uri="{FF2B5EF4-FFF2-40B4-BE49-F238E27FC236}">
                <a16:creationId xmlns:a16="http://schemas.microsoft.com/office/drawing/2014/main" id="{397DF3C1-E174-A611-B548-B31290370B09}"/>
              </a:ext>
            </a:extLst>
          </p:cNvPr>
          <p:cNvSpPr/>
          <p:nvPr/>
        </p:nvSpPr>
        <p:spPr>
          <a:xfrm>
            <a:off x="345187" y="4600952"/>
            <a:ext cx="4721142" cy="913736"/>
          </a:xfrm>
          <a:prstGeom prst="snip1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ectangle 24">
            <a:extLst>
              <a:ext uri="{FF2B5EF4-FFF2-40B4-BE49-F238E27FC236}">
                <a16:creationId xmlns:a16="http://schemas.microsoft.com/office/drawing/2014/main" id="{4992D057-2354-1D78-BDA5-BA6F30DE91AD}"/>
              </a:ext>
            </a:extLst>
          </p:cNvPr>
          <p:cNvSpPr>
            <a:spLocks noChangeArrowheads="1"/>
          </p:cNvSpPr>
          <p:nvPr/>
        </p:nvSpPr>
        <p:spPr bwMode="auto">
          <a:xfrm>
            <a:off x="438011" y="4600952"/>
            <a:ext cx="3890291"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685800">
              <a:lnSpc>
                <a:spcPct val="150000"/>
              </a:lnSpc>
              <a:defRPr/>
            </a:pPr>
            <a:r>
              <a:rPr lang="zh-CN" altLang="en-HK" sz="1400"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安全</a:t>
            </a:r>
            <a:r>
              <a:rPr lang="zh-CN" altLang="en-US" sz="1400"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防护能力包含三个领域：</a:t>
            </a:r>
            <a:endParaRPr lang="en-US" altLang="zh-CN" sz="1400"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defTabSz="685800">
              <a:buFont typeface="Arial" panose="020B0604020202020204" pitchFamily="34" charset="0"/>
              <a:buChar char="•"/>
              <a:defRPr/>
            </a:pPr>
            <a:r>
              <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核心安全防护要求</a:t>
            </a:r>
            <a:endParaRPr lang="en-HK" altLang="zh-CN"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defTabSz="685800">
              <a:buFont typeface="Arial" panose="020B0604020202020204" pitchFamily="34" charset="0"/>
              <a:buChar char="•"/>
              <a:defRPr/>
            </a:pPr>
            <a:r>
              <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拓展安全防护要求</a:t>
            </a:r>
            <a:endParaRPr lang="en-HK" altLang="zh-CN"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defTabSz="685800">
              <a:buFont typeface="Arial" panose="020B0604020202020204" pitchFamily="34" charset="0"/>
              <a:buChar char="•"/>
              <a:defRPr/>
            </a:pPr>
            <a:r>
              <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安全管理</a:t>
            </a:r>
            <a:endParaRPr lang="en-HK" altLang="zh-CN"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6" name="剪去单角的矩形 12">
            <a:extLst>
              <a:ext uri="{FF2B5EF4-FFF2-40B4-BE49-F238E27FC236}">
                <a16:creationId xmlns:a16="http://schemas.microsoft.com/office/drawing/2014/main" id="{3F8D0F84-EF31-18DA-C36C-E7A7CECBCD89}"/>
              </a:ext>
            </a:extLst>
          </p:cNvPr>
          <p:cNvSpPr/>
          <p:nvPr/>
        </p:nvSpPr>
        <p:spPr>
          <a:xfrm>
            <a:off x="345187" y="5667132"/>
            <a:ext cx="4718408" cy="896953"/>
          </a:xfrm>
          <a:prstGeom prst="snip1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Rectangle 24">
            <a:extLst>
              <a:ext uri="{FF2B5EF4-FFF2-40B4-BE49-F238E27FC236}">
                <a16:creationId xmlns:a16="http://schemas.microsoft.com/office/drawing/2014/main" id="{70D66F23-2DE3-1C35-8C0C-A4975F965A2C}"/>
              </a:ext>
            </a:extLst>
          </p:cNvPr>
          <p:cNvSpPr>
            <a:spLocks noChangeArrowheads="1"/>
          </p:cNvSpPr>
          <p:nvPr/>
        </p:nvSpPr>
        <p:spPr bwMode="auto">
          <a:xfrm>
            <a:off x="438298" y="5660782"/>
            <a:ext cx="3890291"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685800">
              <a:lnSpc>
                <a:spcPct val="150000"/>
              </a:lnSpc>
              <a:defRPr/>
            </a:pPr>
            <a:r>
              <a:rPr lang="zh-CN" altLang="en-US" sz="1400"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通用安全能力包含三个部分：</a:t>
            </a:r>
            <a:endParaRPr lang="en-US" altLang="zh-CN" sz="1400"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defTabSz="685800">
              <a:buFont typeface="Arial" panose="020B0604020202020204" pitchFamily="34" charset="0"/>
              <a:buChar char="•"/>
              <a:defRPr/>
            </a:pPr>
            <a:r>
              <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身份安全</a:t>
            </a:r>
            <a:endParaRPr lang="en-HK" altLang="zh-CN"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defTabSz="685800">
              <a:buFont typeface="Arial" panose="020B0604020202020204" pitchFamily="34" charset="0"/>
              <a:buChar char="•"/>
              <a:defRPr/>
            </a:pPr>
            <a:r>
              <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数据安全</a:t>
            </a:r>
            <a:endParaRPr lang="en-HK" altLang="zh-CN"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defTabSz="685800">
              <a:buFont typeface="Arial" panose="020B0604020202020204" pitchFamily="34" charset="0"/>
              <a:buChar char="•"/>
              <a:defRPr/>
            </a:pPr>
            <a:r>
              <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平台安全能力</a:t>
            </a:r>
            <a:endParaRPr lang="en-HK" altLang="zh-CN"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Rectangle 15">
            <a:extLst>
              <a:ext uri="{FF2B5EF4-FFF2-40B4-BE49-F238E27FC236}">
                <a16:creationId xmlns:a16="http://schemas.microsoft.com/office/drawing/2014/main" id="{D305B614-3BFE-7B0A-8649-A587FA67D0C0}"/>
              </a:ext>
            </a:extLst>
          </p:cNvPr>
          <p:cNvSpPr/>
          <p:nvPr/>
        </p:nvSpPr>
        <p:spPr>
          <a:xfrm>
            <a:off x="545554" y="910881"/>
            <a:ext cx="429014" cy="1021322"/>
          </a:xfrm>
          <a:prstGeom prst="rect">
            <a:avLst/>
          </a:prstGeom>
          <a:solidFill>
            <a:srgbClr val="6BB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solidFill>
                  <a:srgbClr val="FFFFFF"/>
                </a:solidFill>
                <a:latin typeface="Arial"/>
                <a:ea typeface="微软雅黑"/>
              </a:rPr>
              <a:t>缩略语</a:t>
            </a:r>
            <a:endParaRPr kumimoji="0" lang="en-US" sz="1400" b="0" i="0" u="none" strike="noStrike" kern="1200" cap="none" spc="0" normalizeH="0" baseline="0" noProof="0" dirty="0">
              <a:ln>
                <a:noFill/>
              </a:ln>
              <a:solidFill>
                <a:srgbClr val="FFFFFF"/>
              </a:solidFill>
              <a:effectLst/>
              <a:uLnTx/>
              <a:uFillTx/>
              <a:latin typeface="Arial"/>
              <a:ea typeface="微软雅黑"/>
              <a:cs typeface="+mn-cs"/>
            </a:endParaRPr>
          </a:p>
        </p:txBody>
      </p:sp>
      <p:grpSp>
        <p:nvGrpSpPr>
          <p:cNvPr id="17" name="Group 16">
            <a:extLst>
              <a:ext uri="{FF2B5EF4-FFF2-40B4-BE49-F238E27FC236}">
                <a16:creationId xmlns:a16="http://schemas.microsoft.com/office/drawing/2014/main" id="{BEE91733-C9D6-6D01-8A0C-EB17E3EA6BA2}"/>
              </a:ext>
            </a:extLst>
          </p:cNvPr>
          <p:cNvGrpSpPr/>
          <p:nvPr/>
        </p:nvGrpSpPr>
        <p:grpSpPr>
          <a:xfrm>
            <a:off x="1117536" y="918619"/>
            <a:ext cx="10979342" cy="1035412"/>
            <a:chOff x="1518955" y="4366692"/>
            <a:chExt cx="10175512" cy="1035412"/>
          </a:xfrm>
        </p:grpSpPr>
        <p:grpSp>
          <p:nvGrpSpPr>
            <p:cNvPr id="18" name="Group 17">
              <a:extLst>
                <a:ext uri="{FF2B5EF4-FFF2-40B4-BE49-F238E27FC236}">
                  <a16:creationId xmlns:a16="http://schemas.microsoft.com/office/drawing/2014/main" id="{C728858A-CDE7-934F-5E14-DA4224EF443B}"/>
                </a:ext>
              </a:extLst>
            </p:cNvPr>
            <p:cNvGrpSpPr/>
            <p:nvPr/>
          </p:nvGrpSpPr>
          <p:grpSpPr>
            <a:xfrm>
              <a:off x="1518955" y="4368911"/>
              <a:ext cx="1372087" cy="1011600"/>
              <a:chOff x="1434004" y="1636602"/>
              <a:chExt cx="1372087" cy="1011600"/>
            </a:xfrm>
          </p:grpSpPr>
          <p:sp>
            <p:nvSpPr>
              <p:cNvPr id="52" name="Rectangle 51">
                <a:extLst>
                  <a:ext uri="{FF2B5EF4-FFF2-40B4-BE49-F238E27FC236}">
                    <a16:creationId xmlns:a16="http://schemas.microsoft.com/office/drawing/2014/main" id="{54478A51-F660-66C6-9244-D430263FD1DA}"/>
                  </a:ext>
                </a:extLst>
              </p:cNvPr>
              <p:cNvSpPr/>
              <p:nvPr/>
            </p:nvSpPr>
            <p:spPr>
              <a:xfrm>
                <a:off x="1434004" y="1636602"/>
                <a:ext cx="1372087" cy="1011600"/>
              </a:xfrm>
              <a:prstGeom prst="rect">
                <a:avLst/>
              </a:prstGeom>
              <a:solidFill>
                <a:srgbClr val="2094CF">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53" name="TextBox 52">
                <a:extLst>
                  <a:ext uri="{FF2B5EF4-FFF2-40B4-BE49-F238E27FC236}">
                    <a16:creationId xmlns:a16="http://schemas.microsoft.com/office/drawing/2014/main" id="{59BBEE1F-105F-D532-378D-01541C7B0A27}"/>
                  </a:ext>
                </a:extLst>
              </p:cNvPr>
              <p:cNvSpPr txBox="1"/>
              <p:nvPr/>
            </p:nvSpPr>
            <p:spPr>
              <a:xfrm>
                <a:off x="1552392" y="1666977"/>
                <a:ext cx="10756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微软雅黑"/>
                    <a:cs typeface="+mn-cs"/>
                  </a:rPr>
                  <a:t>CSFR</a:t>
                </a:r>
              </a:p>
            </p:txBody>
          </p:sp>
          <p:sp>
            <p:nvSpPr>
              <p:cNvPr id="54" name="TextBox 53">
                <a:extLst>
                  <a:ext uri="{FF2B5EF4-FFF2-40B4-BE49-F238E27FC236}">
                    <a16:creationId xmlns:a16="http://schemas.microsoft.com/office/drawing/2014/main" id="{79B951E4-6DA5-04F2-B93F-DF14FABCC97C}"/>
                  </a:ext>
                </a:extLst>
              </p:cNvPr>
              <p:cNvSpPr txBox="1"/>
              <p:nvPr/>
            </p:nvSpPr>
            <p:spPr>
              <a:xfrm>
                <a:off x="1615514" y="1959684"/>
                <a:ext cx="112116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HK" sz="1200" b="0" i="0" u="none" strike="noStrike" kern="1200" cap="none" spc="0" normalizeH="0" baseline="0" noProof="0" dirty="0">
                    <a:ln>
                      <a:noFill/>
                    </a:ln>
                    <a:solidFill>
                      <a:srgbClr val="58B6E5">
                        <a:lumMod val="50000"/>
                      </a:srgbClr>
                    </a:solidFill>
                    <a:effectLst/>
                    <a:uLnTx/>
                    <a:uFillTx/>
                    <a:latin typeface="Arial"/>
                    <a:ea typeface="微软雅黑"/>
                    <a:cs typeface="+mn-cs"/>
                  </a:rPr>
                  <a:t>跨站</a:t>
                </a:r>
                <a:r>
                  <a:rPr kumimoji="0" lang="zh-CN" altLang="en-US" sz="1200" b="0" i="0" u="none" strike="noStrike" kern="1200" cap="none" spc="0" normalizeH="0" baseline="0" noProof="0" dirty="0">
                    <a:ln>
                      <a:noFill/>
                    </a:ln>
                    <a:solidFill>
                      <a:srgbClr val="58B6E5">
                        <a:lumMod val="50000"/>
                      </a:srgbClr>
                    </a:solidFill>
                    <a:effectLst/>
                    <a:uLnTx/>
                    <a:uFillTx/>
                    <a:latin typeface="Arial"/>
                    <a:ea typeface="微软雅黑"/>
                    <a:cs typeface="+mn-cs"/>
                  </a:rPr>
                  <a:t>请求伪造</a:t>
                </a:r>
                <a:endParaRPr kumimoji="0" lang="en-US" sz="1200" b="0" i="0" u="none" strike="noStrike" kern="1200" cap="none" spc="0" normalizeH="0" baseline="0" noProof="0" dirty="0">
                  <a:ln>
                    <a:noFill/>
                  </a:ln>
                  <a:solidFill>
                    <a:srgbClr val="58B6E5">
                      <a:lumMod val="50000"/>
                    </a:srgbClr>
                  </a:solidFill>
                  <a:effectLst/>
                  <a:uLnTx/>
                  <a:uFillTx/>
                  <a:latin typeface="Arial"/>
                  <a:ea typeface="微软雅黑"/>
                  <a:cs typeface="+mn-cs"/>
                </a:endParaRPr>
              </a:p>
            </p:txBody>
          </p:sp>
        </p:grpSp>
        <p:grpSp>
          <p:nvGrpSpPr>
            <p:cNvPr id="19" name="Group 18">
              <a:extLst>
                <a:ext uri="{FF2B5EF4-FFF2-40B4-BE49-F238E27FC236}">
                  <a16:creationId xmlns:a16="http://schemas.microsoft.com/office/drawing/2014/main" id="{292D3F84-C86E-5783-64BA-EF35A26F6FD4}"/>
                </a:ext>
              </a:extLst>
            </p:cNvPr>
            <p:cNvGrpSpPr/>
            <p:nvPr/>
          </p:nvGrpSpPr>
          <p:grpSpPr>
            <a:xfrm>
              <a:off x="2963890" y="4368634"/>
              <a:ext cx="1372089" cy="1011642"/>
              <a:chOff x="2832957" y="1636325"/>
              <a:chExt cx="1372089" cy="1011642"/>
            </a:xfrm>
          </p:grpSpPr>
          <p:sp>
            <p:nvSpPr>
              <p:cNvPr id="49" name="Rectangle 48">
                <a:extLst>
                  <a:ext uri="{FF2B5EF4-FFF2-40B4-BE49-F238E27FC236}">
                    <a16:creationId xmlns:a16="http://schemas.microsoft.com/office/drawing/2014/main" id="{77F73D46-4B29-31C3-308F-0B833F7508C1}"/>
                  </a:ext>
                </a:extLst>
              </p:cNvPr>
              <p:cNvSpPr/>
              <p:nvPr/>
            </p:nvSpPr>
            <p:spPr>
              <a:xfrm>
                <a:off x="2832957" y="1636367"/>
                <a:ext cx="1372089" cy="1011600"/>
              </a:xfrm>
              <a:prstGeom prst="rect">
                <a:avLst/>
              </a:prstGeom>
              <a:solidFill>
                <a:srgbClr val="2094CF">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50" name="TextBox 49">
                <a:extLst>
                  <a:ext uri="{FF2B5EF4-FFF2-40B4-BE49-F238E27FC236}">
                    <a16:creationId xmlns:a16="http://schemas.microsoft.com/office/drawing/2014/main" id="{C2522383-CF6B-37AC-8369-688F9C0D9D98}"/>
                  </a:ext>
                </a:extLst>
              </p:cNvPr>
              <p:cNvSpPr txBox="1"/>
              <p:nvPr/>
            </p:nvSpPr>
            <p:spPr>
              <a:xfrm>
                <a:off x="2986631" y="1636325"/>
                <a:ext cx="10756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微软雅黑"/>
                    <a:cs typeface="+mn-cs"/>
                  </a:rPr>
                  <a:t>HTTP</a:t>
                </a:r>
              </a:p>
            </p:txBody>
          </p:sp>
          <p:sp>
            <p:nvSpPr>
              <p:cNvPr id="51" name="TextBox 50">
                <a:extLst>
                  <a:ext uri="{FF2B5EF4-FFF2-40B4-BE49-F238E27FC236}">
                    <a16:creationId xmlns:a16="http://schemas.microsoft.com/office/drawing/2014/main" id="{400F3B4A-B565-3F80-52E9-E5AC666B2049}"/>
                  </a:ext>
                </a:extLst>
              </p:cNvPr>
              <p:cNvSpPr txBox="1"/>
              <p:nvPr/>
            </p:nvSpPr>
            <p:spPr>
              <a:xfrm>
                <a:off x="2855711" y="1959449"/>
                <a:ext cx="134933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58B6E5">
                        <a:lumMod val="50000"/>
                      </a:srgbClr>
                    </a:solidFill>
                    <a:effectLst/>
                    <a:uLnTx/>
                    <a:uFillTx/>
                    <a:latin typeface="Arial"/>
                    <a:ea typeface="微软雅黑"/>
                    <a:cs typeface="+mn-cs"/>
                  </a:rPr>
                  <a:t>超文本传输协议</a:t>
                </a:r>
                <a:endParaRPr kumimoji="0" lang="en-US" sz="1200" b="0" i="0" u="none" strike="noStrike" kern="1200" cap="none" spc="0" normalizeH="0" baseline="0" noProof="0" dirty="0">
                  <a:ln>
                    <a:noFill/>
                  </a:ln>
                  <a:solidFill>
                    <a:srgbClr val="58B6E5">
                      <a:lumMod val="50000"/>
                    </a:srgbClr>
                  </a:solidFill>
                  <a:effectLst/>
                  <a:uLnTx/>
                  <a:uFillTx/>
                  <a:latin typeface="Arial"/>
                  <a:ea typeface="微软雅黑"/>
                  <a:cs typeface="+mn-cs"/>
                </a:endParaRPr>
              </a:p>
            </p:txBody>
          </p:sp>
        </p:grpSp>
        <p:grpSp>
          <p:nvGrpSpPr>
            <p:cNvPr id="20" name="Group 19">
              <a:extLst>
                <a:ext uri="{FF2B5EF4-FFF2-40B4-BE49-F238E27FC236}">
                  <a16:creationId xmlns:a16="http://schemas.microsoft.com/office/drawing/2014/main" id="{ADFBB2D5-12C5-504F-1085-D32B0FBAFD65}"/>
                </a:ext>
              </a:extLst>
            </p:cNvPr>
            <p:cNvGrpSpPr/>
            <p:nvPr/>
          </p:nvGrpSpPr>
          <p:grpSpPr>
            <a:xfrm>
              <a:off x="4401312" y="4367192"/>
              <a:ext cx="1481836" cy="1028389"/>
              <a:chOff x="4224396" y="1634883"/>
              <a:chExt cx="1481836" cy="1028389"/>
            </a:xfrm>
          </p:grpSpPr>
          <p:sp>
            <p:nvSpPr>
              <p:cNvPr id="37" name="Rectangle 36">
                <a:extLst>
                  <a:ext uri="{FF2B5EF4-FFF2-40B4-BE49-F238E27FC236}">
                    <a16:creationId xmlns:a16="http://schemas.microsoft.com/office/drawing/2014/main" id="{CF42A48E-6A16-B672-115D-20AB97A610EE}"/>
                  </a:ext>
                </a:extLst>
              </p:cNvPr>
              <p:cNvSpPr/>
              <p:nvPr/>
            </p:nvSpPr>
            <p:spPr>
              <a:xfrm>
                <a:off x="4231911" y="1651672"/>
                <a:ext cx="1372090" cy="1011600"/>
              </a:xfrm>
              <a:prstGeom prst="rect">
                <a:avLst/>
              </a:prstGeom>
              <a:solidFill>
                <a:srgbClr val="2094CF">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8" name="TextBox 37">
                <a:extLst>
                  <a:ext uri="{FF2B5EF4-FFF2-40B4-BE49-F238E27FC236}">
                    <a16:creationId xmlns:a16="http://schemas.microsoft.com/office/drawing/2014/main" id="{FCFD5594-0B38-609D-DF02-A1FC0F5B6AC5}"/>
                  </a:ext>
                </a:extLst>
              </p:cNvPr>
              <p:cNvSpPr txBox="1"/>
              <p:nvPr/>
            </p:nvSpPr>
            <p:spPr>
              <a:xfrm>
                <a:off x="4267193" y="1634883"/>
                <a:ext cx="13265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微软雅黑"/>
                    <a:cs typeface="+mn-cs"/>
                  </a:rPr>
                  <a:t>HTTPS</a:t>
                </a:r>
              </a:p>
            </p:txBody>
          </p:sp>
          <p:sp>
            <p:nvSpPr>
              <p:cNvPr id="48" name="TextBox 47">
                <a:extLst>
                  <a:ext uri="{FF2B5EF4-FFF2-40B4-BE49-F238E27FC236}">
                    <a16:creationId xmlns:a16="http://schemas.microsoft.com/office/drawing/2014/main" id="{B816CD1D-6E60-BDAC-0597-04C49F3F09F0}"/>
                  </a:ext>
                </a:extLst>
              </p:cNvPr>
              <p:cNvSpPr txBox="1"/>
              <p:nvPr/>
            </p:nvSpPr>
            <p:spPr>
              <a:xfrm>
                <a:off x="4224396" y="1974754"/>
                <a:ext cx="14818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HK" sz="1200" b="0" i="0" u="none" strike="noStrike" kern="1200" cap="none" spc="0" normalizeH="0" baseline="0" noProof="0" dirty="0">
                    <a:ln>
                      <a:noFill/>
                    </a:ln>
                    <a:solidFill>
                      <a:srgbClr val="58B6E5">
                        <a:lumMod val="50000"/>
                      </a:srgbClr>
                    </a:solidFill>
                    <a:effectLst/>
                    <a:uLnTx/>
                    <a:uFillTx/>
                    <a:latin typeface="Arial"/>
                    <a:ea typeface="微软雅黑"/>
                    <a:cs typeface="+mn-cs"/>
                  </a:rPr>
                  <a:t>安全</a:t>
                </a:r>
                <a:r>
                  <a:rPr kumimoji="0" lang="zh-CN" altLang="en-US" sz="1200" b="0" i="0" u="none" strike="noStrike" kern="1200" cap="none" spc="0" normalizeH="0" baseline="0" noProof="0" dirty="0">
                    <a:ln>
                      <a:noFill/>
                    </a:ln>
                    <a:solidFill>
                      <a:srgbClr val="58B6E5">
                        <a:lumMod val="50000"/>
                      </a:srgbClr>
                    </a:solidFill>
                    <a:effectLst/>
                    <a:uLnTx/>
                    <a:uFillTx/>
                    <a:latin typeface="Arial"/>
                    <a:ea typeface="微软雅黑"/>
                    <a:cs typeface="+mn-cs"/>
                  </a:rPr>
                  <a:t>超文本传输协议</a:t>
                </a:r>
                <a:endParaRPr kumimoji="0" lang="en-US" sz="1200" b="0" i="0" u="none" strike="noStrike" kern="1200" cap="none" spc="0" normalizeH="0" baseline="0" noProof="0" dirty="0">
                  <a:ln>
                    <a:noFill/>
                  </a:ln>
                  <a:solidFill>
                    <a:srgbClr val="58B6E5">
                      <a:lumMod val="50000"/>
                    </a:srgbClr>
                  </a:solidFill>
                  <a:effectLst/>
                  <a:uLnTx/>
                  <a:uFillTx/>
                  <a:latin typeface="Arial"/>
                  <a:ea typeface="微软雅黑"/>
                  <a:cs typeface="+mn-cs"/>
                </a:endParaRPr>
              </a:p>
            </p:txBody>
          </p:sp>
        </p:grpSp>
        <p:grpSp>
          <p:nvGrpSpPr>
            <p:cNvPr id="21" name="Group 20">
              <a:extLst>
                <a:ext uri="{FF2B5EF4-FFF2-40B4-BE49-F238E27FC236}">
                  <a16:creationId xmlns:a16="http://schemas.microsoft.com/office/drawing/2014/main" id="{F3552F2D-2076-F7A6-D40F-BB51CA58D57F}"/>
                </a:ext>
              </a:extLst>
            </p:cNvPr>
            <p:cNvGrpSpPr/>
            <p:nvPr/>
          </p:nvGrpSpPr>
          <p:grpSpPr>
            <a:xfrm>
              <a:off x="5853765" y="4383981"/>
              <a:ext cx="1466807" cy="1013001"/>
              <a:chOff x="5626755" y="1651672"/>
              <a:chExt cx="1466807" cy="1013001"/>
            </a:xfrm>
          </p:grpSpPr>
          <p:sp>
            <p:nvSpPr>
              <p:cNvPr id="34" name="Rectangle 33">
                <a:extLst>
                  <a:ext uri="{FF2B5EF4-FFF2-40B4-BE49-F238E27FC236}">
                    <a16:creationId xmlns:a16="http://schemas.microsoft.com/office/drawing/2014/main" id="{53CDA710-8690-A06D-444A-F25B2470D404}"/>
                  </a:ext>
                </a:extLst>
              </p:cNvPr>
              <p:cNvSpPr/>
              <p:nvPr/>
            </p:nvSpPr>
            <p:spPr>
              <a:xfrm>
                <a:off x="5626755" y="1653073"/>
                <a:ext cx="1372090" cy="1011600"/>
              </a:xfrm>
              <a:prstGeom prst="rect">
                <a:avLst/>
              </a:prstGeom>
              <a:solidFill>
                <a:srgbClr val="2094CF">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35" name="TextBox 34">
                <a:extLst>
                  <a:ext uri="{FF2B5EF4-FFF2-40B4-BE49-F238E27FC236}">
                    <a16:creationId xmlns:a16="http://schemas.microsoft.com/office/drawing/2014/main" id="{3CA542F7-7D84-A0C6-BBB0-3E2EEAB110F4}"/>
                  </a:ext>
                </a:extLst>
              </p:cNvPr>
              <p:cNvSpPr txBox="1"/>
              <p:nvPr/>
            </p:nvSpPr>
            <p:spPr>
              <a:xfrm>
                <a:off x="5626755" y="1651672"/>
                <a:ext cx="131632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微软雅黑"/>
                    <a:cs typeface="+mn-cs"/>
                  </a:rPr>
                  <a:t>SQL</a:t>
                </a:r>
              </a:p>
            </p:txBody>
          </p:sp>
          <p:sp>
            <p:nvSpPr>
              <p:cNvPr id="36" name="TextBox 35">
                <a:extLst>
                  <a:ext uri="{FF2B5EF4-FFF2-40B4-BE49-F238E27FC236}">
                    <a16:creationId xmlns:a16="http://schemas.microsoft.com/office/drawing/2014/main" id="{415962C9-D7FC-05BF-1956-36F3F3D1C027}"/>
                  </a:ext>
                </a:extLst>
              </p:cNvPr>
              <p:cNvSpPr txBox="1"/>
              <p:nvPr/>
            </p:nvSpPr>
            <p:spPr>
              <a:xfrm>
                <a:off x="5721471" y="1968118"/>
                <a:ext cx="137209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HK" sz="1200" b="0" i="0" u="none" strike="noStrike" kern="1200" cap="none" spc="0" normalizeH="0" baseline="0" noProof="0" dirty="0">
                    <a:ln>
                      <a:noFill/>
                    </a:ln>
                    <a:solidFill>
                      <a:srgbClr val="58B6E5">
                        <a:lumMod val="50000"/>
                      </a:srgbClr>
                    </a:solidFill>
                    <a:effectLst/>
                    <a:uLnTx/>
                    <a:uFillTx/>
                    <a:latin typeface="Arial"/>
                    <a:ea typeface="微软雅黑"/>
                    <a:cs typeface="+mn-cs"/>
                  </a:rPr>
                  <a:t>结构化</a:t>
                </a:r>
                <a:r>
                  <a:rPr kumimoji="0" lang="zh-CN" altLang="en-US" sz="1200" b="0" i="0" u="none" strike="noStrike" kern="1200" cap="none" spc="0" normalizeH="0" baseline="0" noProof="0" dirty="0">
                    <a:ln>
                      <a:noFill/>
                    </a:ln>
                    <a:solidFill>
                      <a:srgbClr val="58B6E5">
                        <a:lumMod val="50000"/>
                      </a:srgbClr>
                    </a:solidFill>
                    <a:effectLst/>
                    <a:uLnTx/>
                    <a:uFillTx/>
                    <a:latin typeface="Arial"/>
                    <a:ea typeface="微软雅黑"/>
                    <a:cs typeface="+mn-cs"/>
                  </a:rPr>
                  <a:t>查询语言</a:t>
                </a:r>
                <a:endParaRPr kumimoji="0" lang="en-US" sz="1200" b="0" i="0" u="none" strike="noStrike" kern="1200" cap="none" spc="0" normalizeH="0" baseline="0" noProof="0" dirty="0">
                  <a:ln>
                    <a:noFill/>
                  </a:ln>
                  <a:solidFill>
                    <a:srgbClr val="58B6E5">
                      <a:lumMod val="50000"/>
                    </a:srgbClr>
                  </a:solidFill>
                  <a:effectLst/>
                  <a:uLnTx/>
                  <a:uFillTx/>
                  <a:latin typeface="Arial"/>
                  <a:ea typeface="微软雅黑"/>
                  <a:cs typeface="+mn-cs"/>
                </a:endParaRPr>
              </a:p>
            </p:txBody>
          </p:sp>
        </p:grpSp>
        <p:grpSp>
          <p:nvGrpSpPr>
            <p:cNvPr id="22" name="Group 21">
              <a:extLst>
                <a:ext uri="{FF2B5EF4-FFF2-40B4-BE49-F238E27FC236}">
                  <a16:creationId xmlns:a16="http://schemas.microsoft.com/office/drawing/2014/main" id="{9B0B1E4B-2A5F-B8E7-DF27-CFEAE86AAE5E}"/>
                </a:ext>
              </a:extLst>
            </p:cNvPr>
            <p:cNvGrpSpPr/>
            <p:nvPr/>
          </p:nvGrpSpPr>
          <p:grpSpPr>
            <a:xfrm>
              <a:off x="7298704" y="4383981"/>
              <a:ext cx="1399823" cy="1011600"/>
              <a:chOff x="5626755" y="1653073"/>
              <a:chExt cx="1399823" cy="1011600"/>
            </a:xfrm>
          </p:grpSpPr>
          <p:sp>
            <p:nvSpPr>
              <p:cNvPr id="31" name="Rectangle 30">
                <a:extLst>
                  <a:ext uri="{FF2B5EF4-FFF2-40B4-BE49-F238E27FC236}">
                    <a16:creationId xmlns:a16="http://schemas.microsoft.com/office/drawing/2014/main" id="{15D59293-B655-ED6D-6E2D-F111D7096168}"/>
                  </a:ext>
                </a:extLst>
              </p:cNvPr>
              <p:cNvSpPr/>
              <p:nvPr/>
            </p:nvSpPr>
            <p:spPr>
              <a:xfrm>
                <a:off x="5626755" y="1653073"/>
                <a:ext cx="1372090" cy="1011600"/>
              </a:xfrm>
              <a:prstGeom prst="rect">
                <a:avLst/>
              </a:prstGeom>
              <a:solidFill>
                <a:srgbClr val="2094CF">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32" name="TextBox 31">
                <a:extLst>
                  <a:ext uri="{FF2B5EF4-FFF2-40B4-BE49-F238E27FC236}">
                    <a16:creationId xmlns:a16="http://schemas.microsoft.com/office/drawing/2014/main" id="{B0B575D5-36DE-661E-3740-3088B0C54C65}"/>
                  </a:ext>
                </a:extLst>
              </p:cNvPr>
              <p:cNvSpPr txBox="1"/>
              <p:nvPr/>
            </p:nvSpPr>
            <p:spPr>
              <a:xfrm>
                <a:off x="5654491" y="1654474"/>
                <a:ext cx="137208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微软雅黑"/>
                    <a:cs typeface="+mn-cs"/>
                  </a:rPr>
                  <a:t>XSS</a:t>
                </a:r>
              </a:p>
            </p:txBody>
          </p:sp>
          <p:sp>
            <p:nvSpPr>
              <p:cNvPr id="33" name="TextBox 32">
                <a:extLst>
                  <a:ext uri="{FF2B5EF4-FFF2-40B4-BE49-F238E27FC236}">
                    <a16:creationId xmlns:a16="http://schemas.microsoft.com/office/drawing/2014/main" id="{BC9E8A87-1F66-D8A6-51E1-D102E87FB030}"/>
                  </a:ext>
                </a:extLst>
              </p:cNvPr>
              <p:cNvSpPr txBox="1"/>
              <p:nvPr/>
            </p:nvSpPr>
            <p:spPr>
              <a:xfrm>
                <a:off x="5967944" y="1990346"/>
                <a:ext cx="78071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HK" sz="1200" b="0" i="0" u="none" strike="noStrike" kern="1200" cap="none" spc="0" normalizeH="0" baseline="0" noProof="0" dirty="0">
                    <a:ln>
                      <a:noFill/>
                    </a:ln>
                    <a:solidFill>
                      <a:srgbClr val="58B6E5">
                        <a:lumMod val="50000"/>
                      </a:srgbClr>
                    </a:solidFill>
                    <a:effectLst/>
                    <a:uLnTx/>
                    <a:uFillTx/>
                    <a:latin typeface="Arial"/>
                    <a:ea typeface="微软雅黑"/>
                    <a:cs typeface="+mn-cs"/>
                  </a:rPr>
                  <a:t>跨站脚本</a:t>
                </a:r>
                <a:endParaRPr kumimoji="0" lang="en-US" sz="1200" b="0" i="0" u="none" strike="noStrike" kern="1200" cap="none" spc="0" normalizeH="0" baseline="0" noProof="0" dirty="0">
                  <a:ln>
                    <a:noFill/>
                  </a:ln>
                  <a:solidFill>
                    <a:srgbClr val="58B6E5">
                      <a:lumMod val="50000"/>
                    </a:srgbClr>
                  </a:solidFill>
                  <a:effectLst/>
                  <a:uLnTx/>
                  <a:uFillTx/>
                  <a:latin typeface="Arial"/>
                  <a:ea typeface="微软雅黑"/>
                  <a:cs typeface="+mn-cs"/>
                </a:endParaRPr>
              </a:p>
            </p:txBody>
          </p:sp>
        </p:grpSp>
        <p:grpSp>
          <p:nvGrpSpPr>
            <p:cNvPr id="23" name="Group 22">
              <a:extLst>
                <a:ext uri="{FF2B5EF4-FFF2-40B4-BE49-F238E27FC236}">
                  <a16:creationId xmlns:a16="http://schemas.microsoft.com/office/drawing/2014/main" id="{18D57554-D898-993B-2421-DBA4A30C8464}"/>
                </a:ext>
              </a:extLst>
            </p:cNvPr>
            <p:cNvGrpSpPr/>
            <p:nvPr/>
          </p:nvGrpSpPr>
          <p:grpSpPr>
            <a:xfrm>
              <a:off x="8743643" y="4382092"/>
              <a:ext cx="1453540" cy="1020012"/>
              <a:chOff x="5626755" y="1644661"/>
              <a:chExt cx="1453540" cy="1020012"/>
            </a:xfrm>
          </p:grpSpPr>
          <p:sp>
            <p:nvSpPr>
              <p:cNvPr id="28" name="Rectangle 27">
                <a:extLst>
                  <a:ext uri="{FF2B5EF4-FFF2-40B4-BE49-F238E27FC236}">
                    <a16:creationId xmlns:a16="http://schemas.microsoft.com/office/drawing/2014/main" id="{AB96CBA2-338C-ABF6-4CB7-80A38A52CD31}"/>
                  </a:ext>
                </a:extLst>
              </p:cNvPr>
              <p:cNvSpPr/>
              <p:nvPr/>
            </p:nvSpPr>
            <p:spPr>
              <a:xfrm>
                <a:off x="5626755" y="1653073"/>
                <a:ext cx="1372090" cy="1011600"/>
              </a:xfrm>
              <a:prstGeom prst="rect">
                <a:avLst/>
              </a:prstGeom>
              <a:solidFill>
                <a:srgbClr val="2094CF">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29" name="TextBox 28">
                <a:extLst>
                  <a:ext uri="{FF2B5EF4-FFF2-40B4-BE49-F238E27FC236}">
                    <a16:creationId xmlns:a16="http://schemas.microsoft.com/office/drawing/2014/main" id="{CCC01685-24DD-7E74-61E8-CE90BDCA3891}"/>
                  </a:ext>
                </a:extLst>
              </p:cNvPr>
              <p:cNvSpPr txBox="1"/>
              <p:nvPr/>
            </p:nvSpPr>
            <p:spPr>
              <a:xfrm>
                <a:off x="5686400" y="1644661"/>
                <a:ext cx="132658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a:ea typeface="微软雅黑"/>
                    <a:cs typeface="+mn-cs"/>
                  </a:rPr>
                  <a:t>API</a:t>
                </a:r>
              </a:p>
            </p:txBody>
          </p:sp>
          <p:sp>
            <p:nvSpPr>
              <p:cNvPr id="30" name="TextBox 29">
                <a:extLst>
                  <a:ext uri="{FF2B5EF4-FFF2-40B4-BE49-F238E27FC236}">
                    <a16:creationId xmlns:a16="http://schemas.microsoft.com/office/drawing/2014/main" id="{BB347063-7313-6DD9-57FC-6A2538E5B0C0}"/>
                  </a:ext>
                </a:extLst>
              </p:cNvPr>
              <p:cNvSpPr txBox="1"/>
              <p:nvPr/>
            </p:nvSpPr>
            <p:spPr>
              <a:xfrm>
                <a:off x="5708204" y="1988656"/>
                <a:ext cx="13720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HK" sz="1200" b="0" i="0" u="none" strike="noStrike" kern="1200" cap="none" spc="0" normalizeH="0" baseline="0" noProof="0" dirty="0">
                    <a:ln>
                      <a:noFill/>
                    </a:ln>
                    <a:solidFill>
                      <a:srgbClr val="58B6E5">
                        <a:lumMod val="50000"/>
                      </a:srgbClr>
                    </a:solidFill>
                    <a:effectLst/>
                    <a:uLnTx/>
                    <a:uFillTx/>
                    <a:latin typeface="Arial"/>
                    <a:ea typeface="微软雅黑"/>
                    <a:cs typeface="+mn-cs"/>
                  </a:rPr>
                  <a:t>应用</a:t>
                </a:r>
                <a:r>
                  <a:rPr kumimoji="0" lang="zh-CN" altLang="en-US" sz="1200" b="0" i="0" u="none" strike="noStrike" kern="1200" cap="none" spc="0" normalizeH="0" baseline="0" noProof="0" dirty="0">
                    <a:ln>
                      <a:noFill/>
                    </a:ln>
                    <a:solidFill>
                      <a:srgbClr val="58B6E5">
                        <a:lumMod val="50000"/>
                      </a:srgbClr>
                    </a:solidFill>
                    <a:effectLst/>
                    <a:uLnTx/>
                    <a:uFillTx/>
                    <a:latin typeface="Arial"/>
                    <a:ea typeface="微软雅黑"/>
                    <a:cs typeface="+mn-cs"/>
                  </a:rPr>
                  <a:t>程序编程接口</a:t>
                </a:r>
                <a:endParaRPr kumimoji="0" lang="en-US" sz="1200" b="0" i="0" u="none" strike="noStrike" kern="1200" cap="none" spc="0" normalizeH="0" baseline="0" noProof="0" dirty="0">
                  <a:ln>
                    <a:noFill/>
                  </a:ln>
                  <a:solidFill>
                    <a:srgbClr val="58B6E5">
                      <a:lumMod val="50000"/>
                    </a:srgbClr>
                  </a:solidFill>
                  <a:effectLst/>
                  <a:uLnTx/>
                  <a:uFillTx/>
                  <a:latin typeface="Arial"/>
                  <a:ea typeface="微软雅黑"/>
                  <a:cs typeface="+mn-cs"/>
                </a:endParaRPr>
              </a:p>
            </p:txBody>
          </p:sp>
        </p:grpSp>
        <p:grpSp>
          <p:nvGrpSpPr>
            <p:cNvPr id="24" name="Group 23">
              <a:extLst>
                <a:ext uri="{FF2B5EF4-FFF2-40B4-BE49-F238E27FC236}">
                  <a16:creationId xmlns:a16="http://schemas.microsoft.com/office/drawing/2014/main" id="{3DDB5C5C-4DD2-2DA6-73F7-F17999B38F4F}"/>
                </a:ext>
              </a:extLst>
            </p:cNvPr>
            <p:cNvGrpSpPr/>
            <p:nvPr/>
          </p:nvGrpSpPr>
          <p:grpSpPr>
            <a:xfrm>
              <a:off x="10188581" y="4366692"/>
              <a:ext cx="1505886" cy="1028889"/>
              <a:chOff x="5626756" y="1635784"/>
              <a:chExt cx="1505886" cy="1028889"/>
            </a:xfrm>
          </p:grpSpPr>
          <p:sp>
            <p:nvSpPr>
              <p:cNvPr id="25" name="Rectangle 24">
                <a:extLst>
                  <a:ext uri="{FF2B5EF4-FFF2-40B4-BE49-F238E27FC236}">
                    <a16:creationId xmlns:a16="http://schemas.microsoft.com/office/drawing/2014/main" id="{43D499EA-EDA0-54FC-25F5-AF1FE9311198}"/>
                  </a:ext>
                </a:extLst>
              </p:cNvPr>
              <p:cNvSpPr/>
              <p:nvPr/>
            </p:nvSpPr>
            <p:spPr>
              <a:xfrm>
                <a:off x="5626756" y="1653073"/>
                <a:ext cx="1372090" cy="1011600"/>
              </a:xfrm>
              <a:prstGeom prst="rect">
                <a:avLst/>
              </a:prstGeom>
              <a:solidFill>
                <a:srgbClr val="2094CF">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26" name="TextBox 25">
                <a:extLst>
                  <a:ext uri="{FF2B5EF4-FFF2-40B4-BE49-F238E27FC236}">
                    <a16:creationId xmlns:a16="http://schemas.microsoft.com/office/drawing/2014/main" id="{6D740722-5772-5E79-50AE-F7E3B3A132B9}"/>
                  </a:ext>
                </a:extLst>
              </p:cNvPr>
              <p:cNvSpPr txBox="1"/>
              <p:nvPr/>
            </p:nvSpPr>
            <p:spPr>
              <a:xfrm>
                <a:off x="5672260" y="1635784"/>
                <a:ext cx="131632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微软雅黑"/>
                    <a:cs typeface="+mn-cs"/>
                  </a:rPr>
                  <a:t>URL</a:t>
                </a:r>
              </a:p>
            </p:txBody>
          </p:sp>
          <p:sp>
            <p:nvSpPr>
              <p:cNvPr id="27" name="TextBox 26">
                <a:extLst>
                  <a:ext uri="{FF2B5EF4-FFF2-40B4-BE49-F238E27FC236}">
                    <a16:creationId xmlns:a16="http://schemas.microsoft.com/office/drawing/2014/main" id="{EF3BA2FD-B405-9C65-DCE4-04CD77BF3BC6}"/>
                  </a:ext>
                </a:extLst>
              </p:cNvPr>
              <p:cNvSpPr txBox="1"/>
              <p:nvPr/>
            </p:nvSpPr>
            <p:spPr>
              <a:xfrm>
                <a:off x="5760551" y="1976154"/>
                <a:ext cx="137209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HK" sz="1200" b="0" i="0" u="none" strike="noStrike" kern="1200" cap="none" spc="0" normalizeH="0" baseline="0" noProof="0" dirty="0">
                    <a:ln>
                      <a:noFill/>
                    </a:ln>
                    <a:solidFill>
                      <a:srgbClr val="58B6E5">
                        <a:lumMod val="50000"/>
                      </a:srgbClr>
                    </a:solidFill>
                    <a:effectLst/>
                    <a:uLnTx/>
                    <a:uFillTx/>
                    <a:latin typeface="Arial"/>
                    <a:ea typeface="微软雅黑"/>
                    <a:cs typeface="+mn-cs"/>
                  </a:rPr>
                  <a:t>统一</a:t>
                </a:r>
                <a:r>
                  <a:rPr kumimoji="0" lang="zh-CN" altLang="en-US" sz="1200" b="0" i="0" u="none" strike="noStrike" kern="1200" cap="none" spc="0" normalizeH="0" baseline="0" noProof="0" dirty="0">
                    <a:ln>
                      <a:noFill/>
                    </a:ln>
                    <a:solidFill>
                      <a:srgbClr val="58B6E5">
                        <a:lumMod val="50000"/>
                      </a:srgbClr>
                    </a:solidFill>
                    <a:effectLst/>
                    <a:uLnTx/>
                    <a:uFillTx/>
                    <a:latin typeface="Arial"/>
                    <a:ea typeface="微软雅黑"/>
                    <a:cs typeface="+mn-cs"/>
                  </a:rPr>
                  <a:t>资源定位器</a:t>
                </a:r>
                <a:endParaRPr kumimoji="0" lang="en-US" sz="1200" b="0" i="0" u="none" strike="noStrike" kern="1200" cap="none" spc="0" normalizeH="0" baseline="0" noProof="0" dirty="0">
                  <a:ln>
                    <a:noFill/>
                  </a:ln>
                  <a:solidFill>
                    <a:srgbClr val="58B6E5">
                      <a:lumMod val="50000"/>
                    </a:srgbClr>
                  </a:solidFill>
                  <a:effectLst/>
                  <a:uLnTx/>
                  <a:uFillTx/>
                  <a:latin typeface="Arial"/>
                  <a:ea typeface="微软雅黑"/>
                  <a:cs typeface="+mn-cs"/>
                </a:endParaRPr>
              </a:p>
            </p:txBody>
          </p:sp>
        </p:grpSp>
      </p:grpSp>
      <p:grpSp>
        <p:nvGrpSpPr>
          <p:cNvPr id="55" name="组合 151">
            <a:extLst>
              <a:ext uri="{FF2B5EF4-FFF2-40B4-BE49-F238E27FC236}">
                <a16:creationId xmlns:a16="http://schemas.microsoft.com/office/drawing/2014/main" id="{9DC85AF8-532A-6DC8-28F0-511C690047EA}"/>
              </a:ext>
            </a:extLst>
          </p:cNvPr>
          <p:cNvGrpSpPr/>
          <p:nvPr/>
        </p:nvGrpSpPr>
        <p:grpSpPr>
          <a:xfrm>
            <a:off x="5214706" y="2303522"/>
            <a:ext cx="6737808" cy="4260563"/>
            <a:chOff x="147594" y="174202"/>
            <a:chExt cx="11204160" cy="5027259"/>
          </a:xfrm>
        </p:grpSpPr>
        <p:sp>
          <p:nvSpPr>
            <p:cNvPr id="56" name="矩形 152">
              <a:extLst>
                <a:ext uri="{FF2B5EF4-FFF2-40B4-BE49-F238E27FC236}">
                  <a16:creationId xmlns:a16="http://schemas.microsoft.com/office/drawing/2014/main" id="{22F33F6B-4834-7A70-865D-80EC4EB413F7}"/>
                </a:ext>
              </a:extLst>
            </p:cNvPr>
            <p:cNvSpPr/>
            <p:nvPr/>
          </p:nvSpPr>
          <p:spPr>
            <a:xfrm>
              <a:off x="147594" y="174202"/>
              <a:ext cx="1661400" cy="4411596"/>
            </a:xfrm>
            <a:prstGeom prst="rect">
              <a:avLst/>
            </a:prstGeom>
            <a:solidFill>
              <a:srgbClr val="DCE6F2"/>
            </a:solidFill>
            <a:ln w="9525" cap="flat" cmpd="sng" algn="ctr">
              <a:solidFill>
                <a:srgbClr val="2669C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nchorCtr="0"/>
            <a:lstStyle/>
            <a:p>
              <a:pPr algn="ctr"/>
              <a:r>
                <a:rPr lang="zh-CN" altLang="en-US" sz="1000" b="1" dirty="0"/>
                <a:t>访问控制</a:t>
              </a:r>
            </a:p>
          </p:txBody>
        </p:sp>
        <p:sp>
          <p:nvSpPr>
            <p:cNvPr id="57" name="矩形 153">
              <a:extLst>
                <a:ext uri="{FF2B5EF4-FFF2-40B4-BE49-F238E27FC236}">
                  <a16:creationId xmlns:a16="http://schemas.microsoft.com/office/drawing/2014/main" id="{5AB06391-EFE2-B4A9-94BE-B7B698B69314}"/>
                </a:ext>
              </a:extLst>
            </p:cNvPr>
            <p:cNvSpPr/>
            <p:nvPr/>
          </p:nvSpPr>
          <p:spPr>
            <a:xfrm>
              <a:off x="147594" y="4786663"/>
              <a:ext cx="9969976" cy="414798"/>
            </a:xfrm>
            <a:prstGeom prst="rect">
              <a:avLst/>
            </a:prstGeom>
            <a:solidFill>
              <a:srgbClr val="F2DCDB"/>
            </a:solidFill>
            <a:ln w="9525" cap="flat" cmpd="sng" algn="ctr">
              <a:solidFill>
                <a:srgbClr val="2669C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zh-CN" altLang="en-US" sz="1000" dirty="0"/>
                <a:t>        服务接入</a:t>
              </a:r>
            </a:p>
          </p:txBody>
        </p:sp>
        <p:sp>
          <p:nvSpPr>
            <p:cNvPr id="58" name="矩形 154">
              <a:extLst>
                <a:ext uri="{FF2B5EF4-FFF2-40B4-BE49-F238E27FC236}">
                  <a16:creationId xmlns:a16="http://schemas.microsoft.com/office/drawing/2014/main" id="{32CBA1F2-1CD9-0DAC-CCD5-2259AC74D118}"/>
                </a:ext>
              </a:extLst>
            </p:cNvPr>
            <p:cNvSpPr/>
            <p:nvPr/>
          </p:nvSpPr>
          <p:spPr>
            <a:xfrm>
              <a:off x="1965558" y="174202"/>
              <a:ext cx="5180677" cy="4411598"/>
            </a:xfrm>
            <a:prstGeom prst="rect">
              <a:avLst/>
            </a:prstGeom>
            <a:solidFill>
              <a:srgbClr val="DCE6F2"/>
            </a:solidFill>
            <a:ln w="9525" cap="flat" cmpd="sng" algn="ctr">
              <a:solidFill>
                <a:srgbClr val="2669C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nchorCtr="0"/>
            <a:lstStyle/>
            <a:p>
              <a:pPr algn="ctr"/>
              <a:r>
                <a:rPr lang="zh-CN" altLang="en-US" sz="1000" b="1" dirty="0"/>
                <a:t>安全防护</a:t>
              </a:r>
            </a:p>
          </p:txBody>
        </p:sp>
        <p:sp>
          <p:nvSpPr>
            <p:cNvPr id="59" name="矩形 155">
              <a:extLst>
                <a:ext uri="{FF2B5EF4-FFF2-40B4-BE49-F238E27FC236}">
                  <a16:creationId xmlns:a16="http://schemas.microsoft.com/office/drawing/2014/main" id="{C195C05E-95AB-B286-6975-EFD188E65F0F}"/>
                </a:ext>
              </a:extLst>
            </p:cNvPr>
            <p:cNvSpPr/>
            <p:nvPr/>
          </p:nvSpPr>
          <p:spPr>
            <a:xfrm>
              <a:off x="2207457" y="600285"/>
              <a:ext cx="2250493" cy="2828715"/>
            </a:xfrm>
            <a:prstGeom prst="rect">
              <a:avLst/>
            </a:prstGeom>
            <a:noFill/>
            <a:ln w="9525" cap="flat" cmpd="sng" algn="ctr">
              <a:solidFill>
                <a:srgbClr val="2669C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nchorCtr="0"/>
            <a:lstStyle/>
            <a:p>
              <a:pPr algn="ctr"/>
              <a:r>
                <a:rPr lang="zh-CN" altLang="en-US" sz="1000" dirty="0"/>
                <a:t>核心安全防护要求</a:t>
              </a:r>
            </a:p>
          </p:txBody>
        </p:sp>
        <p:sp>
          <p:nvSpPr>
            <p:cNvPr id="60" name="矩形 156">
              <a:extLst>
                <a:ext uri="{FF2B5EF4-FFF2-40B4-BE49-F238E27FC236}">
                  <a16:creationId xmlns:a16="http://schemas.microsoft.com/office/drawing/2014/main" id="{545B253E-2860-ED68-173A-D8BDD89F9BBC}"/>
                </a:ext>
              </a:extLst>
            </p:cNvPr>
            <p:cNvSpPr/>
            <p:nvPr/>
          </p:nvSpPr>
          <p:spPr>
            <a:xfrm>
              <a:off x="4942189" y="1539709"/>
              <a:ext cx="1818010" cy="464266"/>
            </a:xfrm>
            <a:prstGeom prst="rect">
              <a:avLst/>
            </a:prstGeom>
            <a:noFill/>
            <a:ln w="9525" cap="flat" cmpd="sng" algn="ctr">
              <a:solidFill>
                <a:srgbClr val="2669C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nchorCtr="1"/>
            <a:lstStyle/>
            <a:p>
              <a:pPr algn="ctr"/>
              <a:r>
                <a:rPr lang="en-US" altLang="zh-CN" sz="1000" dirty="0"/>
                <a:t>API</a:t>
              </a:r>
              <a:r>
                <a:rPr lang="zh-CN" altLang="en-US" sz="1000" dirty="0"/>
                <a:t>安全</a:t>
              </a:r>
            </a:p>
          </p:txBody>
        </p:sp>
        <p:sp>
          <p:nvSpPr>
            <p:cNvPr id="61" name="矩形 157">
              <a:extLst>
                <a:ext uri="{FF2B5EF4-FFF2-40B4-BE49-F238E27FC236}">
                  <a16:creationId xmlns:a16="http://schemas.microsoft.com/office/drawing/2014/main" id="{131F8B87-724E-B196-0E9F-7F073D3B69B4}"/>
                </a:ext>
              </a:extLst>
            </p:cNvPr>
            <p:cNvSpPr/>
            <p:nvPr/>
          </p:nvSpPr>
          <p:spPr>
            <a:xfrm>
              <a:off x="7363835" y="174202"/>
              <a:ext cx="2757894" cy="4393777"/>
            </a:xfrm>
            <a:prstGeom prst="rect">
              <a:avLst/>
            </a:prstGeom>
            <a:solidFill>
              <a:srgbClr val="DCE6F2"/>
            </a:solidFill>
            <a:ln w="9525" cap="flat" cmpd="sng" algn="ctr">
              <a:solidFill>
                <a:srgbClr val="2669C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nchorCtr="0"/>
            <a:lstStyle/>
            <a:p>
              <a:pPr algn="ctr"/>
              <a:r>
                <a:rPr lang="zh-CN" altLang="en-US" sz="1000" b="1" dirty="0"/>
                <a:t>安全保障能力</a:t>
              </a:r>
            </a:p>
          </p:txBody>
        </p:sp>
        <p:sp>
          <p:nvSpPr>
            <p:cNvPr id="62" name="矩形 158">
              <a:extLst>
                <a:ext uri="{FF2B5EF4-FFF2-40B4-BE49-F238E27FC236}">
                  <a16:creationId xmlns:a16="http://schemas.microsoft.com/office/drawing/2014/main" id="{2D7888A6-0543-E189-2D4C-BD62B33B2484}"/>
                </a:ext>
              </a:extLst>
            </p:cNvPr>
            <p:cNvSpPr/>
            <p:nvPr/>
          </p:nvSpPr>
          <p:spPr>
            <a:xfrm>
              <a:off x="7622672" y="647979"/>
              <a:ext cx="433753" cy="3175937"/>
            </a:xfrm>
            <a:prstGeom prst="rect">
              <a:avLst/>
            </a:prstGeom>
            <a:noFill/>
            <a:ln w="9525" cap="flat" cmpd="sng" algn="ctr">
              <a:solidFill>
                <a:srgbClr val="2669C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zh-CN" altLang="en-US" sz="1000" dirty="0"/>
                <a:t>身份安全</a:t>
              </a:r>
              <a:endParaRPr lang="en-US" altLang="zh-CN" sz="1000" dirty="0"/>
            </a:p>
          </p:txBody>
        </p:sp>
        <p:sp>
          <p:nvSpPr>
            <p:cNvPr id="63" name="矩形 159">
              <a:extLst>
                <a:ext uri="{FF2B5EF4-FFF2-40B4-BE49-F238E27FC236}">
                  <a16:creationId xmlns:a16="http://schemas.microsoft.com/office/drawing/2014/main" id="{23CB5ED0-AA69-E407-B329-619ED54A457F}"/>
                </a:ext>
              </a:extLst>
            </p:cNvPr>
            <p:cNvSpPr/>
            <p:nvPr/>
          </p:nvSpPr>
          <p:spPr>
            <a:xfrm>
              <a:off x="8284109" y="647979"/>
              <a:ext cx="433753" cy="3175937"/>
            </a:xfrm>
            <a:prstGeom prst="rect">
              <a:avLst/>
            </a:prstGeom>
            <a:noFill/>
            <a:ln w="9525" cap="flat" cmpd="sng" algn="ctr">
              <a:solidFill>
                <a:srgbClr val="2669C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zh-CN" altLang="en-US" sz="1000" dirty="0"/>
                <a:t>数据安全</a:t>
              </a:r>
              <a:endParaRPr lang="en-US" altLang="zh-CN" sz="1000" dirty="0"/>
            </a:p>
          </p:txBody>
        </p:sp>
        <p:sp>
          <p:nvSpPr>
            <p:cNvPr id="64" name="矩形 160">
              <a:extLst>
                <a:ext uri="{FF2B5EF4-FFF2-40B4-BE49-F238E27FC236}">
                  <a16:creationId xmlns:a16="http://schemas.microsoft.com/office/drawing/2014/main" id="{90245949-93A0-27DF-82E3-080AB95C6993}"/>
                </a:ext>
              </a:extLst>
            </p:cNvPr>
            <p:cNvSpPr/>
            <p:nvPr/>
          </p:nvSpPr>
          <p:spPr>
            <a:xfrm>
              <a:off x="8879598" y="647979"/>
              <a:ext cx="433753" cy="3175937"/>
            </a:xfrm>
            <a:prstGeom prst="rect">
              <a:avLst/>
            </a:prstGeom>
            <a:noFill/>
            <a:ln w="9525" cap="flat" cmpd="sng" algn="ctr">
              <a:solidFill>
                <a:srgbClr val="2669C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zh-CN" altLang="en-US" sz="1000" dirty="0"/>
                <a:t>平台安全能力</a:t>
              </a:r>
              <a:endParaRPr lang="en-US" altLang="zh-CN" sz="1000" dirty="0"/>
            </a:p>
          </p:txBody>
        </p:sp>
        <p:sp>
          <p:nvSpPr>
            <p:cNvPr id="65" name="矩形 161">
              <a:extLst>
                <a:ext uri="{FF2B5EF4-FFF2-40B4-BE49-F238E27FC236}">
                  <a16:creationId xmlns:a16="http://schemas.microsoft.com/office/drawing/2014/main" id="{FB6A129D-1BAC-A03E-3331-C475BC4EB501}"/>
                </a:ext>
              </a:extLst>
            </p:cNvPr>
            <p:cNvSpPr/>
            <p:nvPr/>
          </p:nvSpPr>
          <p:spPr>
            <a:xfrm>
              <a:off x="10300909" y="174202"/>
              <a:ext cx="433753" cy="5027259"/>
            </a:xfrm>
            <a:prstGeom prst="rect">
              <a:avLst/>
            </a:prstGeom>
            <a:solidFill>
              <a:srgbClr val="EDF7F7"/>
            </a:solidFill>
            <a:ln w="9525" cap="flat" cmpd="sng" algn="ctr">
              <a:solidFill>
                <a:srgbClr val="2669C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zh-CN" altLang="en-US" sz="1000" b="1" dirty="0"/>
                <a:t>性能及可拓展性</a:t>
              </a:r>
              <a:endParaRPr lang="en-US" altLang="zh-CN" sz="1000" b="1" dirty="0"/>
            </a:p>
          </p:txBody>
        </p:sp>
        <p:sp>
          <p:nvSpPr>
            <p:cNvPr id="66" name="矩形 162">
              <a:extLst>
                <a:ext uri="{FF2B5EF4-FFF2-40B4-BE49-F238E27FC236}">
                  <a16:creationId xmlns:a16="http://schemas.microsoft.com/office/drawing/2014/main" id="{10AAD9EC-C17F-44BE-163B-0860BE451975}"/>
                </a:ext>
              </a:extLst>
            </p:cNvPr>
            <p:cNvSpPr/>
            <p:nvPr/>
          </p:nvSpPr>
          <p:spPr>
            <a:xfrm>
              <a:off x="2416312" y="961634"/>
              <a:ext cx="1818010" cy="407576"/>
            </a:xfrm>
            <a:prstGeom prst="rect">
              <a:avLst/>
            </a:prstGeom>
            <a:noFill/>
            <a:ln w="9525" cap="flat" cmpd="sng" algn="ctr">
              <a:solidFill>
                <a:srgbClr val="2669C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nchorCtr="0"/>
            <a:lstStyle/>
            <a:p>
              <a:pPr algn="ctr"/>
              <a:r>
                <a:rPr lang="zh-CN" altLang="en-US" sz="1000" dirty="0"/>
                <a:t>基础</a:t>
              </a:r>
              <a:r>
                <a:rPr lang="en-US" altLang="zh-CN" sz="1000" dirty="0"/>
                <a:t>web</a:t>
              </a:r>
              <a:r>
                <a:rPr lang="zh-CN" altLang="en-US" sz="1000" dirty="0"/>
                <a:t>安全防护</a:t>
              </a:r>
            </a:p>
          </p:txBody>
        </p:sp>
        <p:sp>
          <p:nvSpPr>
            <p:cNvPr id="67" name="矩形 163">
              <a:extLst>
                <a:ext uri="{FF2B5EF4-FFF2-40B4-BE49-F238E27FC236}">
                  <a16:creationId xmlns:a16="http://schemas.microsoft.com/office/drawing/2014/main" id="{05C9017A-90E0-A747-EE07-9E377A7D2A16}"/>
                </a:ext>
              </a:extLst>
            </p:cNvPr>
            <p:cNvSpPr/>
            <p:nvPr/>
          </p:nvSpPr>
          <p:spPr>
            <a:xfrm>
              <a:off x="2416312" y="1452946"/>
              <a:ext cx="1818010" cy="407576"/>
            </a:xfrm>
            <a:prstGeom prst="rect">
              <a:avLst/>
            </a:prstGeom>
            <a:noFill/>
            <a:ln w="9525" cap="flat" cmpd="sng" algn="ctr">
              <a:solidFill>
                <a:srgbClr val="2669C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nchorCtr="0"/>
            <a:lstStyle/>
            <a:p>
              <a:pPr algn="ctr"/>
              <a:r>
                <a:rPr lang="en-US" altLang="zh-CN" sz="1000" dirty="0"/>
                <a:t>CC</a:t>
              </a:r>
              <a:r>
                <a:rPr lang="zh-CN" altLang="en-US" sz="1000" dirty="0"/>
                <a:t>恶意攻击防护</a:t>
              </a:r>
              <a:endParaRPr lang="en-US" altLang="zh-CN" sz="1000" dirty="0"/>
            </a:p>
          </p:txBody>
        </p:sp>
        <p:sp>
          <p:nvSpPr>
            <p:cNvPr id="68" name="矩形 164">
              <a:extLst>
                <a:ext uri="{FF2B5EF4-FFF2-40B4-BE49-F238E27FC236}">
                  <a16:creationId xmlns:a16="http://schemas.microsoft.com/office/drawing/2014/main" id="{3EAEB936-2511-C418-65B4-648894103CCE}"/>
                </a:ext>
              </a:extLst>
            </p:cNvPr>
            <p:cNvSpPr/>
            <p:nvPr/>
          </p:nvSpPr>
          <p:spPr>
            <a:xfrm>
              <a:off x="2416312" y="1944258"/>
              <a:ext cx="1818010" cy="407576"/>
            </a:xfrm>
            <a:prstGeom prst="rect">
              <a:avLst/>
            </a:prstGeom>
            <a:noFill/>
            <a:ln w="9525" cap="flat" cmpd="sng" algn="ctr">
              <a:solidFill>
                <a:srgbClr val="2669C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nchorCtr="0"/>
            <a:lstStyle/>
            <a:p>
              <a:pPr algn="ctr"/>
              <a:r>
                <a:rPr lang="zh-CN" altLang="en-US" sz="1000" dirty="0"/>
                <a:t>爬虫防护</a:t>
              </a:r>
            </a:p>
          </p:txBody>
        </p:sp>
        <p:sp>
          <p:nvSpPr>
            <p:cNvPr id="69" name="矩形 165">
              <a:extLst>
                <a:ext uri="{FF2B5EF4-FFF2-40B4-BE49-F238E27FC236}">
                  <a16:creationId xmlns:a16="http://schemas.microsoft.com/office/drawing/2014/main" id="{CA50FDB7-9BEC-2EED-15CE-50E02F7A9F96}"/>
                </a:ext>
              </a:extLst>
            </p:cNvPr>
            <p:cNvSpPr/>
            <p:nvPr/>
          </p:nvSpPr>
          <p:spPr>
            <a:xfrm>
              <a:off x="4942189" y="967165"/>
              <a:ext cx="1818010" cy="407576"/>
            </a:xfrm>
            <a:prstGeom prst="rect">
              <a:avLst/>
            </a:prstGeom>
            <a:noFill/>
            <a:ln w="9525" cap="flat" cmpd="sng" algn="ctr">
              <a:solidFill>
                <a:srgbClr val="2669C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nchorCtr="0"/>
            <a:lstStyle/>
            <a:p>
              <a:pPr algn="ctr"/>
              <a:r>
                <a:rPr lang="zh-CN" altLang="en-US" sz="1000" dirty="0"/>
                <a:t>网页防篡改</a:t>
              </a:r>
            </a:p>
          </p:txBody>
        </p:sp>
        <p:sp>
          <p:nvSpPr>
            <p:cNvPr id="70" name="矩形 166">
              <a:extLst>
                <a:ext uri="{FF2B5EF4-FFF2-40B4-BE49-F238E27FC236}">
                  <a16:creationId xmlns:a16="http://schemas.microsoft.com/office/drawing/2014/main" id="{FB7B5239-E46A-80E5-199D-A407E293C310}"/>
                </a:ext>
              </a:extLst>
            </p:cNvPr>
            <p:cNvSpPr/>
            <p:nvPr/>
          </p:nvSpPr>
          <p:spPr>
            <a:xfrm>
              <a:off x="2416312" y="2922466"/>
              <a:ext cx="1818010" cy="407576"/>
            </a:xfrm>
            <a:prstGeom prst="rect">
              <a:avLst/>
            </a:prstGeom>
            <a:noFill/>
            <a:ln w="9525" cap="flat" cmpd="sng" algn="ctr">
              <a:solidFill>
                <a:srgbClr val="2669C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nchorCtr="0"/>
            <a:lstStyle/>
            <a:p>
              <a:pPr algn="ctr"/>
              <a:r>
                <a:rPr lang="zh-CN" altLang="en-US" sz="1000" dirty="0"/>
                <a:t>漏洞虚拟补丁</a:t>
              </a:r>
            </a:p>
          </p:txBody>
        </p:sp>
        <p:sp>
          <p:nvSpPr>
            <p:cNvPr id="71" name="矩形 167">
              <a:extLst>
                <a:ext uri="{FF2B5EF4-FFF2-40B4-BE49-F238E27FC236}">
                  <a16:creationId xmlns:a16="http://schemas.microsoft.com/office/drawing/2014/main" id="{2E98FA95-1D79-3682-42C4-6C85153E66BF}"/>
                </a:ext>
              </a:extLst>
            </p:cNvPr>
            <p:cNvSpPr/>
            <p:nvPr/>
          </p:nvSpPr>
          <p:spPr>
            <a:xfrm>
              <a:off x="267312" y="1165421"/>
              <a:ext cx="1421963" cy="399363"/>
            </a:xfrm>
            <a:prstGeom prst="rect">
              <a:avLst/>
            </a:prstGeom>
            <a:noFill/>
            <a:ln w="9525" cap="flat" cmpd="sng" algn="ctr">
              <a:solidFill>
                <a:srgbClr val="2669C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nchorCtr="0"/>
            <a:lstStyle/>
            <a:p>
              <a:pPr algn="ctr"/>
              <a:r>
                <a:rPr lang="zh-CN" altLang="en-US" sz="1000" dirty="0"/>
                <a:t>黑名单</a:t>
              </a:r>
            </a:p>
          </p:txBody>
        </p:sp>
        <p:sp>
          <p:nvSpPr>
            <p:cNvPr id="72" name="矩形 168">
              <a:extLst>
                <a:ext uri="{FF2B5EF4-FFF2-40B4-BE49-F238E27FC236}">
                  <a16:creationId xmlns:a16="http://schemas.microsoft.com/office/drawing/2014/main" id="{44C63473-CF37-9AD3-683B-5368A8F7A5C7}"/>
                </a:ext>
              </a:extLst>
            </p:cNvPr>
            <p:cNvSpPr/>
            <p:nvPr/>
          </p:nvSpPr>
          <p:spPr>
            <a:xfrm>
              <a:off x="2416312" y="2435570"/>
              <a:ext cx="1818010" cy="403160"/>
            </a:xfrm>
            <a:prstGeom prst="rect">
              <a:avLst/>
            </a:prstGeom>
            <a:noFill/>
            <a:ln w="9525" cap="flat" cmpd="sng" algn="ctr">
              <a:solidFill>
                <a:srgbClr val="2669C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nchorCtr="0"/>
            <a:lstStyle/>
            <a:p>
              <a:pPr algn="ctr"/>
              <a:r>
                <a:rPr lang="zh-CN" altLang="en-US" sz="1000" dirty="0"/>
                <a:t>自定义防护规则</a:t>
              </a:r>
            </a:p>
          </p:txBody>
        </p:sp>
        <p:sp>
          <p:nvSpPr>
            <p:cNvPr id="73" name="矩形 169">
              <a:extLst>
                <a:ext uri="{FF2B5EF4-FFF2-40B4-BE49-F238E27FC236}">
                  <a16:creationId xmlns:a16="http://schemas.microsoft.com/office/drawing/2014/main" id="{295D89D5-8086-7441-B8ED-1D46ABDCA5DC}"/>
                </a:ext>
              </a:extLst>
            </p:cNvPr>
            <p:cNvSpPr/>
            <p:nvPr/>
          </p:nvSpPr>
          <p:spPr>
            <a:xfrm>
              <a:off x="261615" y="3059382"/>
              <a:ext cx="1421963" cy="399364"/>
            </a:xfrm>
            <a:prstGeom prst="rect">
              <a:avLst/>
            </a:prstGeom>
            <a:noFill/>
            <a:ln w="9525" cap="flat" cmpd="sng" algn="ctr">
              <a:solidFill>
                <a:srgbClr val="2669C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nchorCtr="0"/>
            <a:lstStyle/>
            <a:p>
              <a:pPr algn="ctr"/>
              <a:r>
                <a:rPr lang="zh-CN" altLang="en-US" sz="1000" dirty="0"/>
                <a:t>白名单</a:t>
              </a:r>
            </a:p>
          </p:txBody>
        </p:sp>
        <p:sp>
          <p:nvSpPr>
            <p:cNvPr id="74" name="矩形 170">
              <a:extLst>
                <a:ext uri="{FF2B5EF4-FFF2-40B4-BE49-F238E27FC236}">
                  <a16:creationId xmlns:a16="http://schemas.microsoft.com/office/drawing/2014/main" id="{9652BCEB-4223-EF65-AC32-957EC38B2832}"/>
                </a:ext>
              </a:extLst>
            </p:cNvPr>
            <p:cNvSpPr/>
            <p:nvPr/>
          </p:nvSpPr>
          <p:spPr>
            <a:xfrm>
              <a:off x="10918001" y="174202"/>
              <a:ext cx="433753" cy="5027259"/>
            </a:xfrm>
            <a:prstGeom prst="rect">
              <a:avLst/>
            </a:prstGeom>
            <a:solidFill>
              <a:srgbClr val="EDF7F7"/>
            </a:solidFill>
            <a:ln w="9525" cap="flat" cmpd="sng" algn="ctr">
              <a:solidFill>
                <a:srgbClr val="2669C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zh-CN" altLang="en-US" sz="1000" b="1" dirty="0"/>
                <a:t>可靠性</a:t>
              </a:r>
              <a:endParaRPr lang="en-US" altLang="zh-CN" sz="1000" b="1" dirty="0"/>
            </a:p>
          </p:txBody>
        </p:sp>
        <p:sp>
          <p:nvSpPr>
            <p:cNvPr id="75" name="矩形 171">
              <a:extLst>
                <a:ext uri="{FF2B5EF4-FFF2-40B4-BE49-F238E27FC236}">
                  <a16:creationId xmlns:a16="http://schemas.microsoft.com/office/drawing/2014/main" id="{81237570-00AF-0218-458C-FC72D8255397}"/>
                </a:ext>
              </a:extLst>
            </p:cNvPr>
            <p:cNvSpPr/>
            <p:nvPr/>
          </p:nvSpPr>
          <p:spPr>
            <a:xfrm>
              <a:off x="4704682" y="600285"/>
              <a:ext cx="2250493" cy="2828716"/>
            </a:xfrm>
            <a:prstGeom prst="rect">
              <a:avLst/>
            </a:prstGeom>
            <a:noFill/>
            <a:ln w="9525" cap="flat" cmpd="sng" algn="ctr">
              <a:solidFill>
                <a:srgbClr val="2669C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nchorCtr="0"/>
            <a:lstStyle/>
            <a:p>
              <a:pPr algn="ctr"/>
              <a:r>
                <a:rPr lang="zh-CN" altLang="en-US" sz="1000" dirty="0"/>
                <a:t>拓展安全防护要求</a:t>
              </a:r>
            </a:p>
          </p:txBody>
        </p:sp>
        <p:sp>
          <p:nvSpPr>
            <p:cNvPr id="76" name="矩形 172">
              <a:extLst>
                <a:ext uri="{FF2B5EF4-FFF2-40B4-BE49-F238E27FC236}">
                  <a16:creationId xmlns:a16="http://schemas.microsoft.com/office/drawing/2014/main" id="{29FB55A7-804E-043A-371E-CA6BFC0DE0DB}"/>
                </a:ext>
              </a:extLst>
            </p:cNvPr>
            <p:cNvSpPr/>
            <p:nvPr/>
          </p:nvSpPr>
          <p:spPr>
            <a:xfrm>
              <a:off x="9492531" y="647979"/>
              <a:ext cx="433753" cy="3175937"/>
            </a:xfrm>
            <a:prstGeom prst="rect">
              <a:avLst/>
            </a:prstGeom>
            <a:noFill/>
            <a:ln w="9525" cap="flat" cmpd="sng" algn="ctr">
              <a:solidFill>
                <a:srgbClr val="2669C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zh-CN" altLang="en-US" sz="1000" dirty="0"/>
                <a:t>安全管理</a:t>
              </a:r>
              <a:endParaRPr lang="en-US" altLang="zh-CN" sz="1000" dirty="0"/>
            </a:p>
          </p:txBody>
        </p:sp>
        <p:sp>
          <p:nvSpPr>
            <p:cNvPr id="77" name="矩形 173">
              <a:extLst>
                <a:ext uri="{FF2B5EF4-FFF2-40B4-BE49-F238E27FC236}">
                  <a16:creationId xmlns:a16="http://schemas.microsoft.com/office/drawing/2014/main" id="{D82BADCA-8A43-2E20-992D-FBCDF8C2A98A}"/>
                </a:ext>
              </a:extLst>
            </p:cNvPr>
            <p:cNvSpPr/>
            <p:nvPr/>
          </p:nvSpPr>
          <p:spPr>
            <a:xfrm>
              <a:off x="4942189" y="2162850"/>
              <a:ext cx="1818010" cy="464266"/>
            </a:xfrm>
            <a:prstGeom prst="rect">
              <a:avLst/>
            </a:prstGeom>
            <a:noFill/>
            <a:ln w="9525" cap="flat" cmpd="sng" algn="ctr">
              <a:solidFill>
                <a:srgbClr val="2669C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nchorCtr="1"/>
            <a:lstStyle/>
            <a:p>
              <a:pPr algn="ctr"/>
              <a:r>
                <a:rPr lang="zh-CN" altLang="en-US" sz="1000" dirty="0"/>
                <a:t>业务安全</a:t>
              </a:r>
            </a:p>
          </p:txBody>
        </p:sp>
        <p:sp>
          <p:nvSpPr>
            <p:cNvPr id="78" name="矩形 174">
              <a:extLst>
                <a:ext uri="{FF2B5EF4-FFF2-40B4-BE49-F238E27FC236}">
                  <a16:creationId xmlns:a16="http://schemas.microsoft.com/office/drawing/2014/main" id="{35C606E5-5046-1A0E-CFA0-F132D7ECD9CC}"/>
                </a:ext>
              </a:extLst>
            </p:cNvPr>
            <p:cNvSpPr/>
            <p:nvPr/>
          </p:nvSpPr>
          <p:spPr>
            <a:xfrm>
              <a:off x="2205795" y="3556457"/>
              <a:ext cx="4749380" cy="350155"/>
            </a:xfrm>
            <a:prstGeom prst="rect">
              <a:avLst/>
            </a:prstGeom>
            <a:noFill/>
            <a:ln w="9525" cap="flat" cmpd="sng" algn="ctr">
              <a:solidFill>
                <a:srgbClr val="2669C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nchorCtr="1"/>
            <a:lstStyle/>
            <a:p>
              <a:pPr algn="ctr"/>
              <a:r>
                <a:rPr lang="zh-CN" altLang="en-US" sz="1000" dirty="0"/>
                <a:t>防护配置</a:t>
              </a:r>
            </a:p>
          </p:txBody>
        </p:sp>
        <p:sp>
          <p:nvSpPr>
            <p:cNvPr id="79" name="矩形 175">
              <a:extLst>
                <a:ext uri="{FF2B5EF4-FFF2-40B4-BE49-F238E27FC236}">
                  <a16:creationId xmlns:a16="http://schemas.microsoft.com/office/drawing/2014/main" id="{12B8C31C-B7ED-C294-C67C-A156DEB1FEE5}"/>
                </a:ext>
              </a:extLst>
            </p:cNvPr>
            <p:cNvSpPr/>
            <p:nvPr/>
          </p:nvSpPr>
          <p:spPr>
            <a:xfrm>
              <a:off x="2205795" y="4049723"/>
              <a:ext cx="4749380" cy="350155"/>
            </a:xfrm>
            <a:prstGeom prst="rect">
              <a:avLst/>
            </a:prstGeom>
            <a:noFill/>
            <a:ln w="9525" cap="flat" cmpd="sng" algn="ctr">
              <a:solidFill>
                <a:srgbClr val="2669C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nchorCtr="1"/>
            <a:lstStyle/>
            <a:p>
              <a:pPr algn="ctr"/>
              <a:r>
                <a:rPr lang="zh-CN" altLang="en-US" sz="1000" dirty="0"/>
                <a:t>敏感信息防泄漏</a:t>
              </a:r>
            </a:p>
          </p:txBody>
        </p:sp>
        <p:sp>
          <p:nvSpPr>
            <p:cNvPr id="80" name="矩形 176">
              <a:extLst>
                <a:ext uri="{FF2B5EF4-FFF2-40B4-BE49-F238E27FC236}">
                  <a16:creationId xmlns:a16="http://schemas.microsoft.com/office/drawing/2014/main" id="{C0E92C32-13F5-F2AE-D86C-9098E61D334C}"/>
                </a:ext>
              </a:extLst>
            </p:cNvPr>
            <p:cNvSpPr/>
            <p:nvPr/>
          </p:nvSpPr>
          <p:spPr>
            <a:xfrm>
              <a:off x="4942189" y="2770629"/>
              <a:ext cx="1818010" cy="464266"/>
            </a:xfrm>
            <a:prstGeom prst="rect">
              <a:avLst/>
            </a:prstGeom>
            <a:noFill/>
            <a:ln w="9525" cap="flat" cmpd="sng" algn="ctr">
              <a:solidFill>
                <a:srgbClr val="2669C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nchorCtr="1"/>
            <a:lstStyle/>
            <a:p>
              <a:pPr algn="ctr"/>
              <a:r>
                <a:rPr lang="zh-CN" altLang="en-US" sz="1000" dirty="0"/>
                <a:t>抗</a:t>
              </a:r>
              <a:r>
                <a:rPr lang="en-US" altLang="zh-CN" sz="1000" dirty="0"/>
                <a:t>DDOS</a:t>
              </a:r>
              <a:r>
                <a:rPr lang="zh-CN" altLang="en-US" sz="1000" dirty="0"/>
                <a:t>安全</a:t>
              </a:r>
            </a:p>
          </p:txBody>
        </p:sp>
      </p:grpSp>
      <p:sp>
        <p:nvSpPr>
          <p:cNvPr id="81" name="Rectangle 24">
            <a:extLst>
              <a:ext uri="{FF2B5EF4-FFF2-40B4-BE49-F238E27FC236}">
                <a16:creationId xmlns:a16="http://schemas.microsoft.com/office/drawing/2014/main" id="{23DC39A2-E5D3-AA79-5E1A-0AEAD308F3DC}"/>
              </a:ext>
            </a:extLst>
          </p:cNvPr>
          <p:cNvSpPr>
            <a:spLocks noChangeArrowheads="1"/>
          </p:cNvSpPr>
          <p:nvPr/>
        </p:nvSpPr>
        <p:spPr bwMode="auto">
          <a:xfrm>
            <a:off x="420956" y="2178581"/>
            <a:ext cx="4597797" cy="112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685800">
              <a:lnSpc>
                <a:spcPct val="150000"/>
              </a:lnSpc>
              <a:defRPr/>
            </a:pPr>
            <a:r>
              <a:rPr lang="zh-CN" altLang="en-US" sz="1400"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云</a:t>
            </a:r>
            <a:r>
              <a:rPr lang="en-HK" altLang="zh-CN" sz="1400"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WAF</a:t>
            </a:r>
            <a:r>
              <a:rPr lang="zh-CN" altLang="en-US" sz="1400"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指：</a:t>
            </a:r>
            <a:endParaRPr lang="en-HK" altLang="zh-CN" sz="1400"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685800">
              <a:lnSpc>
                <a:spcPct val="150000"/>
              </a:lnSpc>
              <a:defRPr/>
            </a:pPr>
            <a:r>
              <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云</a:t>
            </a:r>
            <a:r>
              <a:rPr lang="en-US" altLang="zh-CN"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WAF</a:t>
            </a:r>
            <a:r>
              <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是</a:t>
            </a:r>
            <a:r>
              <a:rPr lang="en-US" altLang="zh-CN"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WAF</a:t>
            </a:r>
            <a:r>
              <a:rPr lang="zh-CN" altLang="en-US"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防护方案在云端的表现形态。用户无需在自身网络中安装软件程序或部署硬件设备，在不改变自身网络拓扑的情况下抵御网络中的攻击</a:t>
            </a:r>
            <a:r>
              <a:rPr lang="en-HK"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12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7345593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8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9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9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9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9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9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20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20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20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20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20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21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21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21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21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21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22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22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22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22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22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23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061">
    <a:dk1>
      <a:sysClr val="windowText" lastClr="000000"/>
    </a:dk1>
    <a:lt1>
      <a:sysClr val="window" lastClr="FFFFFF"/>
    </a:lt1>
    <a:dk2>
      <a:srgbClr val="44546A"/>
    </a:dk2>
    <a:lt2>
      <a:srgbClr val="E7E6E6"/>
    </a:lt2>
    <a:accent1>
      <a:srgbClr val="2F3D6C"/>
    </a:accent1>
    <a:accent2>
      <a:srgbClr val="E44A3E"/>
    </a:accent2>
    <a:accent3>
      <a:srgbClr val="6592F7"/>
    </a:accent3>
    <a:accent4>
      <a:srgbClr val="D8D8D8"/>
    </a:accent4>
    <a:accent5>
      <a:srgbClr val="D8D8D8"/>
    </a:accent5>
    <a:accent6>
      <a:srgbClr val="D8D8D8"/>
    </a:accent6>
    <a:hlink>
      <a:srgbClr val="0563C1"/>
    </a:hlink>
    <a:folHlink>
      <a:srgbClr val="954F72"/>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定义 1061">
    <a:dk1>
      <a:sysClr val="windowText" lastClr="000000"/>
    </a:dk1>
    <a:lt1>
      <a:sysClr val="window" lastClr="FFFFFF"/>
    </a:lt1>
    <a:dk2>
      <a:srgbClr val="44546A"/>
    </a:dk2>
    <a:lt2>
      <a:srgbClr val="E7E6E6"/>
    </a:lt2>
    <a:accent1>
      <a:srgbClr val="2F3D6C"/>
    </a:accent1>
    <a:accent2>
      <a:srgbClr val="E44A3E"/>
    </a:accent2>
    <a:accent3>
      <a:srgbClr val="6592F7"/>
    </a:accent3>
    <a:accent4>
      <a:srgbClr val="D8D8D8"/>
    </a:accent4>
    <a:accent5>
      <a:srgbClr val="D8D8D8"/>
    </a:accent5>
    <a:accent6>
      <a:srgbClr val="D8D8D8"/>
    </a:accent6>
    <a:hlink>
      <a:srgbClr val="0563C1"/>
    </a:hlink>
    <a:folHlink>
      <a:srgbClr val="954F72"/>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1004</TotalTime>
  <Words>5347</Words>
  <Application>Microsoft Office PowerPoint</Application>
  <PresentationFormat>宽屏</PresentationFormat>
  <Paragraphs>449</Paragraphs>
  <Slides>23</Slides>
  <Notes>20</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23</vt:i4>
      </vt:variant>
    </vt:vector>
  </HeadingPairs>
  <TitlesOfParts>
    <vt:vector size="35" baseType="lpstr">
      <vt:lpstr>等线</vt:lpstr>
      <vt:lpstr>宋体</vt:lpstr>
      <vt:lpstr>微软雅黑</vt:lpstr>
      <vt:lpstr>微软雅黑</vt:lpstr>
      <vt:lpstr>Arial</vt:lpstr>
      <vt:lpstr>Calibri</vt:lpstr>
      <vt:lpstr>Helvetica</vt:lpstr>
      <vt:lpstr>Times New Roman</vt:lpstr>
      <vt:lpstr>Wingdings</vt:lpstr>
      <vt:lpstr>Office 主题​​</vt:lpstr>
      <vt:lpstr>1_Office 主题​​</vt:lpstr>
      <vt:lpstr>2_Office 主题​​</vt:lpstr>
      <vt:lpstr>《云WEB应用防火墙能力要求》 标准解读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评估结果发布</vt:lpstr>
      <vt:lpstr>评估观察</vt:lpstr>
      <vt:lpstr>PowerPoint 演示文稿</vt:lpstr>
      <vt:lpstr>PowerPoint 演示文稿</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《云WEB应用防火墙能力要求》 标准解读</dc:title>
  <dc:creator>Li Yichen</dc:creator>
  <cp:lastModifiedBy>Lenovo</cp:lastModifiedBy>
  <cp:revision>224</cp:revision>
  <dcterms:created xsi:type="dcterms:W3CDTF">2022-06-20T13:54:49Z</dcterms:created>
  <dcterms:modified xsi:type="dcterms:W3CDTF">2022-06-27T09:08:45Z</dcterms:modified>
</cp:coreProperties>
</file>